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2" r:id="rId2"/>
    <p:sldId id="260" r:id="rId3"/>
    <p:sldId id="259" r:id="rId4"/>
    <p:sldId id="264" r:id="rId5"/>
    <p:sldId id="301" r:id="rId6"/>
    <p:sldId id="292" r:id="rId7"/>
    <p:sldId id="272" r:id="rId8"/>
    <p:sldId id="294" r:id="rId9"/>
    <p:sldId id="296" r:id="rId10"/>
    <p:sldId id="295" r:id="rId11"/>
    <p:sldId id="297" r:id="rId12"/>
    <p:sldId id="289" r:id="rId13"/>
    <p:sldId id="288" r:id="rId14"/>
    <p:sldId id="287" r:id="rId15"/>
    <p:sldId id="286" r:id="rId16"/>
    <p:sldId id="274" r:id="rId17"/>
    <p:sldId id="276" r:id="rId18"/>
    <p:sldId id="265" r:id="rId19"/>
    <p:sldId id="273" r:id="rId20"/>
    <p:sldId id="298" r:id="rId21"/>
    <p:sldId id="271" r:id="rId22"/>
    <p:sldId id="275" r:id="rId23"/>
    <p:sldId id="303" r:id="rId24"/>
    <p:sldId id="277" r:id="rId25"/>
    <p:sldId id="285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70" r:id="rId34"/>
    <p:sldId id="269" r:id="rId35"/>
    <p:sldId id="268" r:id="rId36"/>
    <p:sldId id="267" r:id="rId37"/>
    <p:sldId id="299" r:id="rId38"/>
    <p:sldId id="300" r:id="rId39"/>
    <p:sldId id="302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4660"/>
  </p:normalViewPr>
  <p:slideViewPr>
    <p:cSldViewPr snapToGrid="0">
      <p:cViewPr varScale="1">
        <p:scale>
          <a:sx n="91" d="100"/>
          <a:sy n="91" d="100"/>
        </p:scale>
        <p:origin x="23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355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Thesis_Nexys_Video_2016_4\Controller_registers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Thesis_Nexys_Video_2016_4\Controller_registe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Hardware Performance </a:t>
            </a:r>
          </a:p>
        </c:rich>
      </c:tx>
      <c:overlay val="0"/>
      <c:spPr>
        <a:noFill/>
        <a:ln>
          <a:noFill/>
        </a:ln>
        <a:effectLst/>
      </c:sp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FLOPS</c:v>
          </c:tx>
          <c:spPr>
            <a:ln w="25400" cap="flat" cmpd="dbl" algn="ctr">
              <a:noFill/>
              <a:round/>
            </a:ln>
            <a:effectLst/>
          </c:spPr>
          <c:marker>
            <c:symbol val="circle"/>
            <c:size val="6"/>
            <c:spPr>
              <a:noFill/>
              <a:ln w="34925" cap="flat" cmpd="dbl" algn="ctr">
                <a:solidFill>
                  <a:schemeClr val="accent1">
                    <a:lumMod val="75000"/>
                    <a:alpha val="70000"/>
                  </a:schemeClr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1.6679749252147463E-2"/>
                  <c:y val="0.2633547230091798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295-485B-AC32-76D733AEC19E}"/>
                </c:ext>
              </c:extLst>
            </c:dLbl>
            <c:dLbl>
              <c:idx val="1"/>
              <c:layout>
                <c:manualLayout>
                  <c:x val="4.5869310443405517E-2"/>
                  <c:y val="-7.719017743372513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80591995383956"/>
                      <c:h val="0.1144860113808139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5295-485B-AC32-76D733AEC19E}"/>
                </c:ext>
              </c:extLst>
            </c:dLbl>
            <c:dLbl>
              <c:idx val="2"/>
              <c:layout>
                <c:manualLayout>
                  <c:x val="3.3359498504294927E-2"/>
                  <c:y val="-0.1816239469028826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295-485B-AC32-76D733AEC19E}"/>
                </c:ext>
              </c:extLst>
            </c:dLbl>
            <c:dLbl>
              <c:idx val="3"/>
              <c:layout>
                <c:manualLayout>
                  <c:x val="0.14455782685194468"/>
                  <c:y val="0.3178419070800446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295-485B-AC32-76D733AEC19E}"/>
                </c:ext>
              </c:extLst>
            </c:dLbl>
            <c:dLbl>
              <c:idx val="4"/>
              <c:layout>
                <c:manualLayout>
                  <c:x val="-6.6718997008589853E-2"/>
                  <c:y val="0.290598315044612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5295-485B-AC32-76D733AEC19E}"/>
                </c:ext>
              </c:extLst>
            </c:dLbl>
            <c:dLbl>
              <c:idx val="5"/>
              <c:layout>
                <c:manualLayout>
                  <c:x val="4.1699373130368658E-2"/>
                  <c:y val="0.163461552212594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295-485B-AC32-76D733AEC19E}"/>
                </c:ext>
              </c:extLst>
            </c:dLbl>
            <c:dLbl>
              <c:idx val="6"/>
              <c:layout>
                <c:manualLayout>
                  <c:x val="-0.15845761789540089"/>
                  <c:y val="-0.1407585588497340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5295-485B-AC32-76D733AEC19E}"/>
                </c:ext>
              </c:extLst>
            </c:dLbl>
            <c:dLbl>
              <c:idx val="7"/>
              <c:layout>
                <c:manualLayout>
                  <c:x val="-0.16957745073016584"/>
                  <c:y val="0.1997863415931709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5295-485B-AC32-76D733AEC19E}"/>
                </c:ext>
              </c:extLst>
            </c:dLbl>
            <c:spPr>
              <a:solidFill>
                <a:sysClr val="windowText" lastClr="000000">
                  <a:lumMod val="15000"/>
                  <a:lumOff val="85000"/>
                </a:sys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</c15:spPr>
                <c15:showLeaderLines val="0"/>
              </c:ext>
            </c:extLst>
          </c:dLbls>
          <c:xVal>
            <c:numRef>
              <c:f>'FLOPS PER'!$V$11:$V$18</c:f>
              <c:numCache>
                <c:formatCode>0.00</c:formatCode>
                <c:ptCount val="8"/>
                <c:pt idx="0">
                  <c:v>34878.848042468482</c:v>
                </c:pt>
                <c:pt idx="1">
                  <c:v>287.0872554934806</c:v>
                </c:pt>
                <c:pt idx="2">
                  <c:v>42.421025175277883</c:v>
                </c:pt>
                <c:pt idx="3">
                  <c:v>30.309784682361133</c:v>
                </c:pt>
                <c:pt idx="4">
                  <c:v>30.15283330585018</c:v>
                </c:pt>
                <c:pt idx="5">
                  <c:v>115.89909953194061</c:v>
                </c:pt>
                <c:pt idx="6">
                  <c:v>24.666650984032323</c:v>
                </c:pt>
                <c:pt idx="7">
                  <c:v>11.949034943862747</c:v>
                </c:pt>
              </c:numCache>
            </c:numRef>
          </c:xVal>
          <c:yVal>
            <c:numRef>
              <c:f>'FLOPS PER'!$Q$11:$Q$18</c:f>
              <c:numCache>
                <c:formatCode>0.000E+00</c:formatCode>
                <c:ptCount val="8"/>
                <c:pt idx="0">
                  <c:v>2953000329.9218931</c:v>
                </c:pt>
                <c:pt idx="1">
                  <c:v>113796896.05388525</c:v>
                </c:pt>
                <c:pt idx="2">
                  <c:v>29106132.71165511</c:v>
                </c:pt>
                <c:pt idx="3">
                  <c:v>20830887.888544861</c:v>
                </c:pt>
                <c:pt idx="4">
                  <c:v>20763238.278569855</c:v>
                </c:pt>
                <c:pt idx="5">
                  <c:v>113884018.32795206</c:v>
                </c:pt>
                <c:pt idx="6">
                  <c:v>38077998.80206953</c:v>
                </c:pt>
                <c:pt idx="7">
                  <c:v>20229547.269908123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5295-485B-AC32-76D733AEC19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134995968"/>
        <c:axId val="135547136"/>
      </c:scatterChart>
      <c:valAx>
        <c:axId val="134995968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Ops/mem TRANS.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5547136"/>
        <c:crosses val="autoZero"/>
        <c:crossBetween val="midCat"/>
      </c:valAx>
      <c:valAx>
        <c:axId val="135547136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FLOPS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0.0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49959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000" b="0" i="0" u="none" strike="noStrike" kern="1200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en-US"/>
              <a:t>Simulation Performance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000" b="0" i="0" u="none" strike="noStrike" kern="1200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FLOPS</c:v>
          </c:tx>
          <c:spPr>
            <a:ln w="25400" cap="flat" cmpd="dbl" algn="ctr">
              <a:noFill/>
              <a:round/>
            </a:ln>
            <a:effectLst/>
          </c:spPr>
          <c:marker>
            <c:symbol val="circle"/>
            <c:size val="6"/>
            <c:spPr>
              <a:noFill/>
              <a:ln w="34925" cap="flat" cmpd="dbl" algn="ctr">
                <a:solidFill>
                  <a:schemeClr val="accent1">
                    <a:lumMod val="75000"/>
                    <a:alpha val="70000"/>
                  </a:schemeClr>
                </a:solidFill>
                <a:round/>
              </a:ln>
              <a:effectLst/>
            </c:spPr>
          </c:marker>
          <c:dLbls>
            <c:dLbl>
              <c:idx val="0"/>
              <c:layout>
                <c:manualLayout>
                  <c:x val="-1.6679749252147463E-2"/>
                  <c:y val="0.2633547230091798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0E00-4CBB-A498-115033F0830E}"/>
                </c:ext>
              </c:extLst>
            </c:dLbl>
            <c:dLbl>
              <c:idx val="1"/>
              <c:layout>
                <c:manualLayout>
                  <c:x val="4.5869310443405517E-2"/>
                  <c:y val="-7.719017743372513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80591995383956"/>
                      <c:h val="0.11448601138081393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0E00-4CBB-A498-115033F0830E}"/>
                </c:ext>
              </c:extLst>
            </c:dLbl>
            <c:dLbl>
              <c:idx val="2"/>
              <c:layout>
                <c:manualLayout>
                  <c:x val="3.3359498504294927E-2"/>
                  <c:y val="-0.1816239469028826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0E00-4CBB-A498-115033F0830E}"/>
                </c:ext>
              </c:extLst>
            </c:dLbl>
            <c:dLbl>
              <c:idx val="3"/>
              <c:layout>
                <c:manualLayout>
                  <c:x val="0.14455782685194468"/>
                  <c:y val="0.3178419070800446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0E00-4CBB-A498-115033F0830E}"/>
                </c:ext>
              </c:extLst>
            </c:dLbl>
            <c:dLbl>
              <c:idx val="4"/>
              <c:layout>
                <c:manualLayout>
                  <c:x val="-6.6718997008589853E-2"/>
                  <c:y val="0.290598315044612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0E00-4CBB-A498-115033F0830E}"/>
                </c:ext>
              </c:extLst>
            </c:dLbl>
            <c:dLbl>
              <c:idx val="5"/>
              <c:layout>
                <c:manualLayout>
                  <c:x val="4.1699373130368658E-2"/>
                  <c:y val="0.163461552212594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0E00-4CBB-A498-115033F0830E}"/>
                </c:ext>
              </c:extLst>
            </c:dLbl>
            <c:dLbl>
              <c:idx val="6"/>
              <c:layout>
                <c:manualLayout>
                  <c:x val="-0.15845761789540089"/>
                  <c:y val="-0.14075855884973409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0E00-4CBB-A498-115033F0830E}"/>
                </c:ext>
              </c:extLst>
            </c:dLbl>
            <c:dLbl>
              <c:idx val="7"/>
              <c:layout>
                <c:manualLayout>
                  <c:x val="-0.16957745073016584"/>
                  <c:y val="0.19978634159317094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0E00-4CBB-A498-115033F0830E}"/>
                </c:ext>
              </c:extLst>
            </c:dLbl>
            <c:spPr>
              <a:solidFill>
                <a:sysClr val="windowText" lastClr="000000">
                  <a:lumMod val="15000"/>
                  <a:lumOff val="85000"/>
                </a:sysClr>
              </a:solidFill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xVal>
            <c:numRef>
              <c:f>'FLOPS PER'!$V$11:$V$18</c:f>
              <c:numCache>
                <c:formatCode>0.00</c:formatCode>
                <c:ptCount val="8"/>
                <c:pt idx="0">
                  <c:v>34878.848042468482</c:v>
                </c:pt>
                <c:pt idx="1">
                  <c:v>287.0872554934806</c:v>
                </c:pt>
                <c:pt idx="2">
                  <c:v>42.421025175277883</c:v>
                </c:pt>
                <c:pt idx="3">
                  <c:v>30.309784682361133</c:v>
                </c:pt>
                <c:pt idx="4">
                  <c:v>30.15283330585018</c:v>
                </c:pt>
                <c:pt idx="5">
                  <c:v>115.89909953194061</c:v>
                </c:pt>
                <c:pt idx="6">
                  <c:v>24.666650984032323</c:v>
                </c:pt>
                <c:pt idx="7">
                  <c:v>11.949034943862747</c:v>
                </c:pt>
              </c:numCache>
            </c:numRef>
          </c:xVal>
          <c:yVal>
            <c:numRef>
              <c:f>'FLOPS PER'!$P$11:$P$18</c:f>
              <c:numCache>
                <c:formatCode>0.000E+00</c:formatCode>
                <c:ptCount val="8"/>
                <c:pt idx="0">
                  <c:v>2931088388.2308512</c:v>
                </c:pt>
                <c:pt idx="1">
                  <c:v>128468730.12857059</c:v>
                </c:pt>
                <c:pt idx="2">
                  <c:v>37156867.953477502</c:v>
                </c:pt>
                <c:pt idx="3">
                  <c:v>26645628.411264069</c:v>
                </c:pt>
                <c:pt idx="4">
                  <c:v>26574104.478984877</c:v>
                </c:pt>
                <c:pt idx="5">
                  <c:v>176322800.70403287</c:v>
                </c:pt>
                <c:pt idx="6">
                  <c:v>87677642.295135751</c:v>
                </c:pt>
                <c:pt idx="7">
                  <c:v>3391932.9864050522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8-0E00-4CBB-A498-115033F0830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axId val="51449216"/>
        <c:axId val="51476352"/>
      </c:scatterChart>
      <c:valAx>
        <c:axId val="51449216"/>
        <c:scaling>
          <c:logBase val="10"/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Ops/mem TRANS.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76352"/>
        <c:crosses val="autoZero"/>
        <c:crossBetween val="midCat"/>
      </c:valAx>
      <c:valAx>
        <c:axId val="51476352"/>
        <c:scaling>
          <c:logBase val="10"/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FLOPS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.000E+0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4492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tx1">
        <a:lumMod val="65000"/>
        <a:lumOff val="35000"/>
      </a:schemeClr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5400" cap="flat" cmpd="dbl" algn="ctr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ln w="34925" cap="flat" cmpd="dbl" algn="ctr">
        <a:solidFill>
          <a:schemeClr val="phClr">
            <a:lumMod val="75000"/>
            <a:alpha val="70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kern="1200" spc="0" normalizeH="0" baseline="0"/>
  </cs:title>
  <cs:trendline>
    <cs:lnRef idx="0">
      <cs:styleClr val="0"/>
    </cs:lnRef>
    <cs:fillRef idx="0"/>
    <cs:effectRef idx="0"/>
    <cs:fontRef idx="minor">
      <a:schemeClr val="tx1"/>
    </cs:fontRef>
    <cs:spPr>
      <a:ln w="38100" cap="rnd" cmpd="sng" algn="ctr">
        <a:solidFill>
          <a:schemeClr val="phClr">
            <a:lumMod val="75000"/>
            <a:alpha val="25000"/>
          </a:schemeClr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/>
  </cs:valueAxis>
  <cs:wall>
    <cs:lnRef idx="0"/>
    <cs:fillRef idx="0"/>
    <cs:effectRef idx="0"/>
    <cs:fontRef idx="minor">
      <a:schemeClr val="dk1"/>
    </cs:fontRef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662AD0-0089-448C-8646-4936C53E81FF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35B9CF-2EAB-4FC2-98B6-0F8C838026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17171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9D02F-E466-47B2-9FBF-F851CFB7BC29}" type="datetimeFigureOut">
              <a:rPr lang="en-US" smtClean="0"/>
              <a:t>5/17/2019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59FC6D-4F0B-4E2C-89C2-3A49050134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196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172074" y="2565400"/>
            <a:ext cx="5495926" cy="1828800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Title is Rockwell 48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172074" y="5111750"/>
            <a:ext cx="5495926" cy="438150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Subtitle is in Arial Bold 24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07FDE-CF23-4DF4-993F-F0A8407421B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5172074" y="5549900"/>
            <a:ext cx="5495926" cy="449263"/>
          </a:xfrm>
        </p:spPr>
        <p:txBody>
          <a:bodyPr/>
          <a:lstStyle>
            <a:lvl1pPr marL="0" indent="0">
              <a:buNone/>
              <a:defRPr sz="2200" b="0" baseline="0"/>
            </a:lvl1pPr>
          </a:lstStyle>
          <a:p>
            <a:pPr lvl="0"/>
            <a:r>
              <a:rPr lang="en-US" dirty="0"/>
              <a:t>Second subtitle in Arial 22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428625" y="4029074"/>
            <a:ext cx="1514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Background design is of Cal Poly Pomona logo</a:t>
            </a:r>
          </a:p>
        </p:txBody>
      </p:sp>
    </p:spTree>
    <p:extLst>
      <p:ext uri="{BB962C8B-B14F-4D97-AF65-F5344CB8AC3E}">
        <p14:creationId xmlns:p14="http://schemas.microsoft.com/office/powerpoint/2010/main" val="16638115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28700" y="365125"/>
            <a:ext cx="10325100" cy="132556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of the slide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28700" y="1825625"/>
            <a:ext cx="10325100" cy="4351338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US" dirty="0"/>
              <a:t>Text goes here and here and here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28700" y="6356350"/>
            <a:ext cx="2552700" cy="365125"/>
          </a:xfrm>
        </p:spPr>
        <p:txBody>
          <a:bodyPr/>
          <a:lstStyle/>
          <a:p>
            <a:fld id="{6F6D4709-116E-4040-8A22-7290A0EF90CB}" type="datetime1">
              <a:rPr lang="en-US" smtClean="0"/>
              <a:t>5/17/2019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047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227" y="6356350"/>
            <a:ext cx="3830771" cy="5016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Title of the slide goes here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 baseline="0"/>
            </a:lvl5pPr>
          </a:lstStyle>
          <a:p>
            <a:pPr lvl="0"/>
            <a:r>
              <a:rPr lang="en-US" dirty="0"/>
              <a:t>Top level bullet point</a:t>
            </a:r>
          </a:p>
          <a:p>
            <a:pPr lvl="1"/>
            <a:r>
              <a:rPr lang="en-US" dirty="0"/>
              <a:t>Second level bullet point</a:t>
            </a:r>
          </a:p>
          <a:p>
            <a:pPr lvl="2"/>
            <a:r>
              <a:rPr lang="en-US" dirty="0"/>
              <a:t>Third level bullet point</a:t>
            </a:r>
          </a:p>
          <a:p>
            <a:pPr lvl="3"/>
            <a:r>
              <a:rPr lang="en-US" dirty="0"/>
              <a:t>Fourth level bullet point</a:t>
            </a:r>
          </a:p>
          <a:p>
            <a:pPr lvl="4"/>
            <a:r>
              <a:rPr lang="en-US" dirty="0"/>
              <a:t>Fifth level bullet point</a:t>
            </a:r>
          </a:p>
          <a:p>
            <a:pPr lvl="4"/>
            <a:endParaRPr lang="en-US" dirty="0"/>
          </a:p>
          <a:p>
            <a:pPr lvl="0"/>
            <a:r>
              <a:rPr lang="en-US" dirty="0"/>
              <a:t>You’ll notice an optional slide # in the bottom right corner. It goes in the blue box.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F249CD-ADB3-4250-A7B0-4F72265F4296}" type="datetime1">
              <a:rPr lang="en-US" smtClean="0"/>
              <a:t>5/17/2019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696698" y="6424611"/>
            <a:ext cx="4953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9A07FDE-CF23-4DF4-993F-F0A8407421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44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47750" y="1709738"/>
            <a:ext cx="10299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Section header </a:t>
            </a:r>
            <a:br>
              <a:rPr lang="en-US" dirty="0"/>
            </a:br>
            <a:r>
              <a:rPr lang="en-US" dirty="0" err="1"/>
              <a:t>Rockewell</a:t>
            </a:r>
            <a:r>
              <a:rPr lang="en-US" dirty="0"/>
              <a:t> 60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goes here and here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47750" y="4589463"/>
            <a:ext cx="10299700" cy="1500187"/>
          </a:xfrm>
        </p:spPr>
        <p:txBody>
          <a:bodyPr/>
          <a:lstStyle>
            <a:lvl1pPr marL="0" indent="0">
              <a:buNone/>
              <a:defRPr sz="2400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Subhed</a:t>
            </a:r>
            <a:r>
              <a:rPr lang="en-US" dirty="0"/>
              <a:t> goes here and here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47750" y="6356350"/>
            <a:ext cx="2533650" cy="365125"/>
          </a:xfrm>
        </p:spPr>
        <p:txBody>
          <a:bodyPr/>
          <a:lstStyle/>
          <a:p>
            <a:fld id="{2AC8CB3B-4D89-4B51-B87A-4992886E3C28}" type="datetime1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07FDE-CF23-4DF4-993F-F0A8407421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722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F512AA2D-12A3-4F9D-87DC-51338E264FCA}" type="datetime1">
              <a:rPr lang="en-US" smtClean="0"/>
              <a:t>5/17/2019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89A07FDE-CF23-4DF4-993F-F0A8407421B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678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0" r:id="rId3"/>
    <p:sldLayoutId id="2147483651" r:id="rId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Rockwell" panose="020606030202050204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1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061284" y="61161"/>
            <a:ext cx="6195996" cy="4771189"/>
          </a:xfrm>
        </p:spPr>
        <p:txBody>
          <a:bodyPr/>
          <a:lstStyle/>
          <a:p>
            <a:r>
              <a:rPr lang="en-US" dirty="0"/>
              <a:t>IMPLEMENTATION OF CONVOLUTIONAL NEURAL NETWORKS </a:t>
            </a:r>
            <a:r>
              <a:rPr lang="en-US"/>
              <a:t>IN FPGA FOR IMAGE CLASSIFICATION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Mark A. Espinosa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Spring 2019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07FDE-CF23-4DF4-993F-F0A8407421BC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21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DA1BBD-55CB-4477-97FC-6DC2FA150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2244" y="1037504"/>
            <a:ext cx="3800156" cy="2538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Convolution / Affine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4B90D-67F1-44FB-B6FC-FB6791F1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1016306"/>
            <a:ext cx="2570480" cy="2753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C56E4-3519-4BB1-920A-239141F43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180" y="1189991"/>
            <a:ext cx="3374390" cy="210634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534A9-AB48-4EE8-AF73-6F185C76A5C9}"/>
              </a:ext>
            </a:extLst>
          </p:cNvPr>
          <p:cNvCxnSpPr>
            <a:cxnSpLocks/>
          </p:cNvCxnSpPr>
          <p:nvPr/>
        </p:nvCxnSpPr>
        <p:spPr>
          <a:xfrm flipH="1" flipV="1">
            <a:off x="2331724" y="2232178"/>
            <a:ext cx="1010916" cy="85646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05E93C-3863-4195-A8B3-B6DDEC9C4551}"/>
              </a:ext>
            </a:extLst>
          </p:cNvPr>
          <p:cNvCxnSpPr>
            <a:cxnSpLocks/>
          </p:cNvCxnSpPr>
          <p:nvPr/>
        </p:nvCxnSpPr>
        <p:spPr>
          <a:xfrm flipH="1">
            <a:off x="2331724" y="1324928"/>
            <a:ext cx="1010916" cy="11104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9756E-5AB6-4B21-97F0-9E450CC4AF79}"/>
              </a:ext>
            </a:extLst>
          </p:cNvPr>
          <p:cNvCxnSpPr>
            <a:cxnSpLocks/>
          </p:cNvCxnSpPr>
          <p:nvPr/>
        </p:nvCxnSpPr>
        <p:spPr>
          <a:xfrm flipH="1" flipV="1">
            <a:off x="5750245" y="2917332"/>
            <a:ext cx="1077275" cy="52854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A4B82F-7891-4BBB-85D7-74D3A2474688}"/>
              </a:ext>
            </a:extLst>
          </p:cNvPr>
          <p:cNvCxnSpPr>
            <a:cxnSpLocks/>
          </p:cNvCxnSpPr>
          <p:nvPr/>
        </p:nvCxnSpPr>
        <p:spPr>
          <a:xfrm flipH="1">
            <a:off x="5750245" y="1189991"/>
            <a:ext cx="1077275" cy="129711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1FE430CA-478A-41EC-BD24-A4FBDB1C3E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753" y="3838403"/>
            <a:ext cx="11738657" cy="2867197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DSP Accumulator uses an adder tree to sum the results of the Convolution or Affine operation together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Results of the adder tree are summed together to arrive at the Kernel Sum. 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Kernel sum is written to the Accumulator FIFO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Accumulator Router reads the Accumulator FIFO data and adds it with the Bias data or the Previous data 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Process repeats iteratively for each group of channels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8649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Convolution / Affine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CD4D98-8768-49E2-A2E1-FCB088D90BC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224" y="1115059"/>
            <a:ext cx="3714750" cy="44354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856896-94B9-401A-9AEE-B17E832D69E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092380" y="1993047"/>
            <a:ext cx="4131947" cy="313721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76753A-DA47-4E06-961F-FD8E9987B3D7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2695276" y="5291454"/>
            <a:ext cx="4745619" cy="1564640"/>
          </a:xfrm>
          <a:prstGeom prst="rect">
            <a:avLst/>
          </a:prstGeom>
        </p:spPr>
      </p:pic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359E006-F471-4307-8886-B61F81B9CC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305" y="1115059"/>
            <a:ext cx="4702843" cy="5200016"/>
          </a:xfrm>
        </p:spPr>
        <p:txBody>
          <a:bodyPr>
            <a:normAutofit fontScale="70000" lnSpcReduction="20000"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DSP Accumulator uses an adder tree to sum the results of the Convolution or Affine operation together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Adder tree output is the summation of all product data down the columns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Column sums are summed by a smaller adder tree to obtain the single Kernel Sum data value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Process repeats for every element in the output volume data set </a:t>
            </a:r>
          </a:p>
          <a:p>
            <a:pPr marL="0" indent="0" algn="just">
              <a:lnSpc>
                <a:spcPct val="200000"/>
              </a:lnSpc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5953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Max Pooling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DEF13D-8AE4-4ADF-B27F-079FCF1FE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65" y="1052367"/>
            <a:ext cx="3001046" cy="21040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7336D-43ED-46B9-90F3-04BE8BC8FA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57" y="3156439"/>
            <a:ext cx="2500238" cy="24023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251D9D-9D3A-4AED-8B28-5ED4FC65126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105"/>
          <a:stretch/>
        </p:blipFill>
        <p:spPr>
          <a:xfrm>
            <a:off x="0" y="5513363"/>
            <a:ext cx="1476632" cy="13703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9199CB-220F-49B0-A66D-4C42188589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0902" y="0"/>
            <a:ext cx="2847246" cy="24023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CC4AFB-94C6-4FCD-892B-3B6A1BB9DB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5292" y="2883878"/>
            <a:ext cx="4346708" cy="331466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0E68D71-11BC-4F48-B83A-240CF2895D0D}"/>
              </a:ext>
            </a:extLst>
          </p:cNvPr>
          <p:cNvCxnSpPr>
            <a:cxnSpLocks/>
          </p:cNvCxnSpPr>
          <p:nvPr/>
        </p:nvCxnSpPr>
        <p:spPr>
          <a:xfrm>
            <a:off x="11780520" y="2110740"/>
            <a:ext cx="198120" cy="9372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81DA7AC-1EDB-4426-9995-FB83DBB87529}"/>
              </a:ext>
            </a:extLst>
          </p:cNvPr>
          <p:cNvCxnSpPr>
            <a:cxnSpLocks/>
          </p:cNvCxnSpPr>
          <p:nvPr/>
        </p:nvCxnSpPr>
        <p:spPr>
          <a:xfrm flipH="1">
            <a:off x="8145780" y="2110740"/>
            <a:ext cx="2994661" cy="86868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C6187B34-1D28-4EE5-BFBD-4C131C40F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5611" y="1135290"/>
            <a:ext cx="4430174" cy="5602393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Involves sliding a 3x3 kernel across 3 rows by 3 columns at a time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Kernel is traversed across the input image by every 2 pixels in both vertical and horizontal directions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At each increment the kernel uses all the values in the 3x3 neighborhood and chooses the greatest value  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Max value becomes the output pixel value for the scaled down Max Pooled image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Process is repeated for all channels of the input image</a:t>
            </a:r>
          </a:p>
        </p:txBody>
      </p:sp>
    </p:spTree>
    <p:extLst>
      <p:ext uri="{BB962C8B-B14F-4D97-AF65-F5344CB8AC3E}">
        <p14:creationId xmlns:p14="http://schemas.microsoft.com/office/powerpoint/2010/main" val="1449227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 err="1"/>
              <a:t>Softmax</a:t>
            </a:r>
            <a:r>
              <a:rPr lang="en-US" dirty="0"/>
              <a:t>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13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5B9B01-313C-479E-BC33-5754AA2C98D3}"/>
                  </a:ext>
                </a:extLst>
              </p:cNvPr>
              <p:cNvSpPr/>
              <p:nvPr/>
            </p:nvSpPr>
            <p:spPr>
              <a:xfrm>
                <a:off x="1066496" y="5697454"/>
                <a:ext cx="2215286" cy="8082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 −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sub>
                                      </m:sSub>
                                    </m:sup>
                                  </m:sSup>
                                </m:num>
                                <m:den>
                                  <m:nary>
                                    <m:naryPr>
                                      <m:chr m:val="∑"/>
                                      <m:limLoc m:val="subSup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sSup>
                                        <m:sSup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sup>
                                      </m:sSup>
                                    </m:e>
                                  </m:nary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C05B9B01-313C-479E-BC33-5754AA2C98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496" y="5697454"/>
                <a:ext cx="2215286" cy="80829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8EE4784-AAB3-433C-A894-F6DF04170A43}"/>
                  </a:ext>
                </a:extLst>
              </p:cNvPr>
              <p:cNvSpPr/>
              <p:nvPr/>
            </p:nvSpPr>
            <p:spPr>
              <a:xfrm>
                <a:off x="3912047" y="5697454"/>
                <a:ext cx="1328825" cy="80092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8EE4784-AAB3-433C-A894-F6DF04170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12047" y="5697454"/>
                <a:ext cx="1328825" cy="80092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55A4C42-E380-4E2A-AF48-E128C6205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7286" y="0"/>
            <a:ext cx="3023552" cy="25251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310011-9FA0-49E1-8716-65151771D6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9964" y="3085333"/>
            <a:ext cx="4779444" cy="302360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3A3277-15BC-4ECB-A65D-AFC026FD524D}"/>
              </a:ext>
            </a:extLst>
          </p:cNvPr>
          <p:cNvCxnSpPr>
            <a:cxnSpLocks/>
          </p:cNvCxnSpPr>
          <p:nvPr/>
        </p:nvCxnSpPr>
        <p:spPr>
          <a:xfrm flipH="1">
            <a:off x="7538720" y="2245360"/>
            <a:ext cx="2631440" cy="9753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25082BA-7D66-4E82-BB58-5D545173CA1E}"/>
              </a:ext>
            </a:extLst>
          </p:cNvPr>
          <p:cNvCxnSpPr>
            <a:cxnSpLocks/>
          </p:cNvCxnSpPr>
          <p:nvPr/>
        </p:nvCxnSpPr>
        <p:spPr>
          <a:xfrm>
            <a:off x="10871200" y="2245360"/>
            <a:ext cx="863600" cy="97536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4218D8E-8FA6-4011-BF50-D2D69354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6697" y="909663"/>
            <a:ext cx="6870700" cy="4632883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To measure how well the neural network has classified the image it was given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Scores are passed through a loss or cost function to get the loss and probability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If Network is doing a good job the loss will be low and probability high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If Network is doing a poor job the loss will be high and probability low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A popular classifier is the </a:t>
            </a:r>
            <a:r>
              <a:rPr lang="en-US" sz="1400" dirty="0" err="1">
                <a:ea typeface="Times New Roman" panose="02020603050405020304" pitchFamily="18" charset="0"/>
              </a:rPr>
              <a:t>Softmax</a:t>
            </a:r>
            <a:r>
              <a:rPr lang="en-US" sz="1400" dirty="0">
                <a:ea typeface="Times New Roman" panose="02020603050405020304" pitchFamily="18" charset="0"/>
              </a:rPr>
              <a:t> Classifier</a:t>
            </a:r>
          </a:p>
          <a:p>
            <a:pPr algn="just">
              <a:lnSpc>
                <a:spcPct val="200000"/>
              </a:lnSpc>
            </a:pPr>
            <a:r>
              <a:rPr lang="en-US" sz="1400" dirty="0"/>
              <a:t>Due to mathematical complexity in the FPGA implementation, the Probabilities are output by the </a:t>
            </a:r>
            <a:r>
              <a:rPr lang="en-US" sz="1400" dirty="0" err="1"/>
              <a:t>Softmax</a:t>
            </a:r>
            <a:r>
              <a:rPr lang="en-US" sz="1400" dirty="0"/>
              <a:t> Layer</a:t>
            </a:r>
          </a:p>
        </p:txBody>
      </p:sp>
      <p:sp>
        <p:nvSpPr>
          <p:cNvPr id="8" name="Oval 7"/>
          <p:cNvSpPr/>
          <p:nvPr/>
        </p:nvSpPr>
        <p:spPr>
          <a:xfrm>
            <a:off x="3801979" y="5542547"/>
            <a:ext cx="1876926" cy="1155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3A3277-15BC-4ECB-A65D-AFC026FD524D}"/>
              </a:ext>
            </a:extLst>
          </p:cNvPr>
          <p:cNvCxnSpPr>
            <a:cxnSpLocks/>
          </p:cNvCxnSpPr>
          <p:nvPr/>
        </p:nvCxnSpPr>
        <p:spPr>
          <a:xfrm flipH="1">
            <a:off x="5678905" y="5697454"/>
            <a:ext cx="1859815" cy="24384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97668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Trained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206BE769-0D15-4F08-9A3B-1B419D1EF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106397"/>
              </p:ext>
            </p:extLst>
          </p:nvPr>
        </p:nvGraphicFramePr>
        <p:xfrm>
          <a:off x="304800" y="3818153"/>
          <a:ext cx="7990174" cy="287433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306476">
                  <a:extLst>
                    <a:ext uri="{9D8B030D-6E8A-4147-A177-3AD203B41FA5}">
                      <a16:colId xmlns:a16="http://schemas.microsoft.com/office/drawing/2014/main" val="792358332"/>
                    </a:ext>
                  </a:extLst>
                </a:gridCol>
                <a:gridCol w="1199725">
                  <a:extLst>
                    <a:ext uri="{9D8B030D-6E8A-4147-A177-3AD203B41FA5}">
                      <a16:colId xmlns:a16="http://schemas.microsoft.com/office/drawing/2014/main" val="2044469657"/>
                    </a:ext>
                  </a:extLst>
                </a:gridCol>
                <a:gridCol w="5483973">
                  <a:extLst>
                    <a:ext uri="{9D8B030D-6E8A-4147-A177-3AD203B41FA5}">
                      <a16:colId xmlns:a16="http://schemas.microsoft.com/office/drawing/2014/main" val="562028692"/>
                    </a:ext>
                  </a:extLst>
                </a:gridCol>
              </a:tblGrid>
              <a:tr h="22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Class Number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ImageNet ID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Class Description 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38358945"/>
                  </a:ext>
                </a:extLst>
              </a:tr>
              <a:tr h="22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n04548362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wallet, billfold, notecase, pocketbook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0873321"/>
                  </a:ext>
                </a:extLst>
              </a:tr>
              <a:tr h="22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n03642806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laptop, laptop computer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85043304"/>
                  </a:ext>
                </a:extLst>
              </a:tr>
              <a:tr h="22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n03063599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coffee mug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61174058"/>
                  </a:ext>
                </a:extLst>
              </a:tr>
              <a:tr h="22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n02690373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airliner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887137095"/>
                  </a:ext>
                </a:extLst>
              </a:tr>
              <a:tr h="22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n03930630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pickup, pickup truck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6068711"/>
                  </a:ext>
                </a:extLst>
              </a:tr>
              <a:tr h="22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n01614925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bald eagle, American eagle, Haliaeetus </a:t>
                      </a:r>
                      <a:r>
                        <a:rPr lang="en-US" sz="1000" dirty="0" err="1">
                          <a:effectLst/>
                        </a:rPr>
                        <a:t>leucocephalus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259013960"/>
                  </a:ext>
                </a:extLst>
              </a:tr>
              <a:tr h="22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n03085013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computer keyboard, keypad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198100169"/>
                  </a:ext>
                </a:extLst>
              </a:tr>
              <a:tr h="22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8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n02708093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analog clock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91728145"/>
                  </a:ext>
                </a:extLst>
              </a:tr>
              <a:tr h="22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n03272010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electric guitar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6290914"/>
                  </a:ext>
                </a:extLst>
              </a:tr>
              <a:tr h="22121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</a:rPr>
                        <a:t>n02992529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</a:rPr>
                        <a:t>cellular telephone, cellular phone, cellphone, cell, mobile phone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93246386"/>
                  </a:ext>
                </a:extLst>
              </a:tr>
            </a:tbl>
          </a:graphicData>
        </a:graphic>
      </p:graphicFrame>
      <p:pic>
        <p:nvPicPr>
          <p:cNvPr id="16" name="Picture 15" descr="C:\Users\Mark_Espinosa\Documents\A_CNN_Model\archive\10_Class\input_data\mural.jpg">
            <a:extLst>
              <a:ext uri="{FF2B5EF4-FFF2-40B4-BE49-F238E27FC236}">
                <a16:creationId xmlns:a16="http://schemas.microsoft.com/office/drawing/2014/main" id="{608E1810-33D9-4346-BB6D-6071F50734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48" y="160421"/>
            <a:ext cx="5029200" cy="20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218D8E-8FA6-4011-BF50-D2D69354DFF5}"/>
              </a:ext>
            </a:extLst>
          </p:cNvPr>
          <p:cNvSpPr txBox="1">
            <a:spLocks/>
          </p:cNvSpPr>
          <p:nvPr/>
        </p:nvSpPr>
        <p:spPr>
          <a:xfrm>
            <a:off x="8502315" y="2409102"/>
            <a:ext cx="3555833" cy="370294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Images were selected from the ImageNet database</a:t>
            </a:r>
            <a:r>
              <a:rPr lang="en-US" dirty="0"/>
              <a:t>.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The ImageNet database contains roughly 100,000 individual images spanning 1000 or more classes</a:t>
            </a:r>
          </a:p>
          <a:p>
            <a:pPr algn="just">
              <a:lnSpc>
                <a:spcPct val="200000"/>
              </a:lnSpc>
            </a:pPr>
            <a:r>
              <a:rPr lang="en-US" dirty="0"/>
              <a:t>Additional Python tools were created to search the database and resize the image to the 227x227 </a:t>
            </a:r>
            <a:r>
              <a:rPr lang="en-US" dirty="0" err="1"/>
              <a:t>AlexNet</a:t>
            </a:r>
            <a:r>
              <a:rPr lang="en-US" dirty="0"/>
              <a:t> input image size.  </a:t>
            </a:r>
          </a:p>
          <a:p>
            <a:pPr algn="just">
              <a:lnSpc>
                <a:spcPct val="200000"/>
              </a:lnSpc>
            </a:pPr>
            <a:endParaRPr lang="en-US" dirty="0"/>
          </a:p>
          <a:p>
            <a:pPr algn="just">
              <a:lnSpc>
                <a:spcPct val="200000"/>
              </a:lnSpc>
            </a:pP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5DC40EC-0A79-46F7-840C-68892D918142}"/>
              </a:ext>
            </a:extLst>
          </p:cNvPr>
          <p:cNvSpPr txBox="1">
            <a:spLocks/>
          </p:cNvSpPr>
          <p:nvPr/>
        </p:nvSpPr>
        <p:spPr>
          <a:xfrm>
            <a:off x="7299368" y="2334427"/>
            <a:ext cx="3555833" cy="37029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endParaRPr lang="en-US" dirty="0"/>
          </a:p>
          <a:p>
            <a:pPr algn="just">
              <a:lnSpc>
                <a:spcPct val="200000"/>
              </a:lnSpc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783BA29-AC89-488A-A3DE-D9EB4BC7EAA2}"/>
              </a:ext>
            </a:extLst>
          </p:cNvPr>
          <p:cNvSpPr txBox="1">
            <a:spLocks/>
          </p:cNvSpPr>
          <p:nvPr/>
        </p:nvSpPr>
        <p:spPr>
          <a:xfrm>
            <a:off x="304800" y="858768"/>
            <a:ext cx="6595103" cy="287433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An array of tools in various software environments were made to test and verify the design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Tools from </a:t>
            </a:r>
            <a:r>
              <a:rPr lang="en-US" sz="1400" dirty="0"/>
              <a:t>Stanford’s CS231N course were expanded upon to train a CNN model</a:t>
            </a:r>
          </a:p>
          <a:p>
            <a:pPr algn="just">
              <a:lnSpc>
                <a:spcPct val="200000"/>
              </a:lnSpc>
            </a:pPr>
            <a:r>
              <a:rPr lang="en-US" sz="1400" dirty="0"/>
              <a:t>A small data set of 10 images was used for training with an </a:t>
            </a:r>
            <a:r>
              <a:rPr lang="en-US" sz="1400" dirty="0" err="1"/>
              <a:t>AlexNet</a:t>
            </a:r>
            <a:r>
              <a:rPr lang="en-US" sz="1400" dirty="0"/>
              <a:t> Convolutional Neural Network configuration.  </a:t>
            </a:r>
          </a:p>
        </p:txBody>
      </p:sp>
    </p:spTree>
    <p:extLst>
      <p:ext uri="{BB962C8B-B14F-4D97-AF65-F5344CB8AC3E}">
        <p14:creationId xmlns:p14="http://schemas.microsoft.com/office/powerpoint/2010/main" val="2890209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Trained Model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6" name="Picture 15" descr="C:\Users\Mark_Espinosa\Documents\A_CNN_Model\archive\10_Class\input_data\mural.jpg">
            <a:extLst>
              <a:ext uri="{FF2B5EF4-FFF2-40B4-BE49-F238E27FC236}">
                <a16:creationId xmlns:a16="http://schemas.microsoft.com/office/drawing/2014/main" id="{608E1810-33D9-4346-BB6D-6071F50734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48" y="160421"/>
            <a:ext cx="5029200" cy="201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:\Users\Mark_Espinosa\Documents\A_CNN_Model\archive\10_Class\training_results.JPG">
            <a:extLst>
              <a:ext uri="{FF2B5EF4-FFF2-40B4-BE49-F238E27FC236}">
                <a16:creationId xmlns:a16="http://schemas.microsoft.com/office/drawing/2014/main" id="{627ACCCD-7FC9-494E-BC76-743B85B65F3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030" y="1911901"/>
            <a:ext cx="6120130" cy="442055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D15876C-D2D9-47C0-AE40-613B110E886C}"/>
              </a:ext>
            </a:extLst>
          </p:cNvPr>
          <p:cNvSpPr/>
          <p:nvPr/>
        </p:nvSpPr>
        <p:spPr>
          <a:xfrm>
            <a:off x="7353300" y="2675069"/>
            <a:ext cx="4704848" cy="31566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Regularization = 0.0 (No Regularization)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Learning Rate = 5x10</a:t>
            </a:r>
            <a:r>
              <a:rPr lang="en-US" sz="1400" baseline="30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-3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Weight Scale = 1.5x10</a:t>
            </a:r>
            <a:r>
              <a:rPr lang="en-US" sz="1400" baseline="300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-2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Iterations = 1000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Batch Size = 10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Update Rule = Stochastic Gradient Descent </a:t>
            </a:r>
            <a:endParaRPr lang="en-US" sz="2000" dirty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1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Learning Rate Decay = 1.0 (No Decay)</a:t>
            </a:r>
            <a:endParaRPr lang="en-US" sz="2000" dirty="0">
              <a:effectLst/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0925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0" y="947738"/>
            <a:ext cx="10299700" cy="2852737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3800475"/>
            <a:ext cx="10299700" cy="1500187"/>
          </a:xfrm>
        </p:spPr>
        <p:txBody>
          <a:bodyPr/>
          <a:lstStyle/>
          <a:p>
            <a:r>
              <a:rPr lang="en-US" dirty="0"/>
              <a:t>Performance and Output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07FDE-CF23-4DF4-993F-F0A8407421B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442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Synthesized &amp; Implemented </a:t>
            </a:r>
            <a:br>
              <a:rPr lang="en-US" dirty="0"/>
            </a:br>
            <a:r>
              <a:rPr lang="en-US" dirty="0"/>
              <a:t>Design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79436B-2801-4903-A1F0-0A3F5F07A8B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08250" y="4800991"/>
            <a:ext cx="7172960" cy="19599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F226A7-ACA9-4B1F-9A73-8D48B8BFB812}"/>
              </a:ext>
            </a:extLst>
          </p:cNvPr>
          <p:cNvPicPr/>
          <p:nvPr/>
        </p:nvPicPr>
        <p:blipFill rotWithShape="1">
          <a:blip r:embed="rId3"/>
          <a:srcRect l="45053" t="55991" r="29546" b="3506"/>
          <a:stretch/>
        </p:blipFill>
        <p:spPr bwMode="auto">
          <a:xfrm>
            <a:off x="9311640" y="3390498"/>
            <a:ext cx="2712720" cy="29521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2D4F42-4ADB-4E77-8FA0-831F6E5C28E8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9144000" y="0"/>
            <a:ext cx="3048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9DBE79-713E-4E76-87DF-27149FFF188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908250" y="1949183"/>
            <a:ext cx="7320280" cy="1557415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4218D8E-8FA6-4011-BF50-D2D69354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6818" y="3506598"/>
            <a:ext cx="8061960" cy="1325563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1200" dirty="0">
                <a:ea typeface="Times New Roman" panose="02020603050405020304" pitchFamily="18" charset="0"/>
              </a:rPr>
              <a:t>Design currently is uses ~70% of the FPGA Look-up Tables, ~40% of the FPGA Flip Flops, and ~40% of the FPGA Block RAM</a:t>
            </a:r>
          </a:p>
          <a:p>
            <a:pPr algn="just">
              <a:lnSpc>
                <a:spcPct val="200000"/>
              </a:lnSpc>
            </a:pPr>
            <a:r>
              <a:rPr lang="en-US" sz="1200" dirty="0">
                <a:ea typeface="Times New Roman" panose="02020603050405020304" pitchFamily="18" charset="0"/>
              </a:rPr>
              <a:t>Design currently only uses ~16% of the FPGA DSPs</a:t>
            </a:r>
            <a:endParaRPr lang="en-US" sz="12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4218D8E-8FA6-4011-BF50-D2D69354DFF5}"/>
              </a:ext>
            </a:extLst>
          </p:cNvPr>
          <p:cNvSpPr txBox="1">
            <a:spLocks/>
          </p:cNvSpPr>
          <p:nvPr/>
        </p:nvSpPr>
        <p:spPr>
          <a:xfrm>
            <a:off x="616818" y="1444298"/>
            <a:ext cx="8053939" cy="7191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sz="1200" dirty="0">
                <a:ea typeface="Times New Roman" panose="02020603050405020304" pitchFamily="18" charset="0"/>
              </a:rPr>
              <a:t>Implementation met its timing requirements with the constraint of a 100MHz input clock frequency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625444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17CFB67F-D95E-46B7-B360-C7BB4B7961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4320" y="225107"/>
            <a:ext cx="10909300" cy="6107347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4078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Floating-Point Operations (FLOP)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19</a:t>
            </a:fld>
            <a:endParaRPr 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FE847B8-FFFA-4142-BAC5-0D4CD53A1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416318"/>
              </p:ext>
            </p:extLst>
          </p:nvPr>
        </p:nvGraphicFramePr>
        <p:xfrm>
          <a:off x="1987829" y="3617894"/>
          <a:ext cx="7881575" cy="269266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159421">
                  <a:extLst>
                    <a:ext uri="{9D8B030D-6E8A-4147-A177-3AD203B41FA5}">
                      <a16:colId xmlns:a16="http://schemas.microsoft.com/office/drawing/2014/main" val="365351791"/>
                    </a:ext>
                  </a:extLst>
                </a:gridCol>
                <a:gridCol w="1411782">
                  <a:extLst>
                    <a:ext uri="{9D8B030D-6E8A-4147-A177-3AD203B41FA5}">
                      <a16:colId xmlns:a16="http://schemas.microsoft.com/office/drawing/2014/main" val="2611620131"/>
                    </a:ext>
                  </a:extLst>
                </a:gridCol>
                <a:gridCol w="1224689">
                  <a:extLst>
                    <a:ext uri="{9D8B030D-6E8A-4147-A177-3AD203B41FA5}">
                      <a16:colId xmlns:a16="http://schemas.microsoft.com/office/drawing/2014/main" val="2668622168"/>
                    </a:ext>
                  </a:extLst>
                </a:gridCol>
                <a:gridCol w="1284072">
                  <a:extLst>
                    <a:ext uri="{9D8B030D-6E8A-4147-A177-3AD203B41FA5}">
                      <a16:colId xmlns:a16="http://schemas.microsoft.com/office/drawing/2014/main" val="729741201"/>
                    </a:ext>
                  </a:extLst>
                </a:gridCol>
                <a:gridCol w="1365786">
                  <a:extLst>
                    <a:ext uri="{9D8B030D-6E8A-4147-A177-3AD203B41FA5}">
                      <a16:colId xmlns:a16="http://schemas.microsoft.com/office/drawing/2014/main" val="1225807047"/>
                    </a:ext>
                  </a:extLst>
                </a:gridCol>
                <a:gridCol w="1435825">
                  <a:extLst>
                    <a:ext uri="{9D8B030D-6E8A-4147-A177-3AD203B41FA5}">
                      <a16:colId xmlns:a16="http://schemas.microsoft.com/office/drawing/2014/main" val="2720708404"/>
                    </a:ext>
                  </a:extLst>
                </a:gridCol>
              </a:tblGrid>
              <a:tr h="363875">
                <a:tc>
                  <a:txBody>
                    <a:bodyPr/>
                    <a:lstStyle/>
                    <a:p>
                      <a:endParaRPr lang="en-US" sz="2000" dirty="0"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CHU_FLOP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ACC_FLOP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BIAS_FLOP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ROW_FLOP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VOL_FLOP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40938948"/>
                  </a:ext>
                </a:extLst>
              </a:tr>
              <a:tr h="2910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CONV1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1916640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1906080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3822720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210249696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512259575"/>
                  </a:ext>
                </a:extLst>
              </a:tr>
              <a:tr h="2910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CONV2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1036800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1168128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2204928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62332672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036500106"/>
                  </a:ext>
                </a:extLst>
              </a:tr>
              <a:tr h="2910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CONV3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359424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524160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384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883584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13498752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208026819"/>
                  </a:ext>
                </a:extLst>
              </a:tr>
              <a:tr h="2910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CONV4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359424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524160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384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883584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14537088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148336977"/>
                  </a:ext>
                </a:extLst>
              </a:tr>
              <a:tr h="2910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CONV5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239616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349440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589056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9691392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2512496263"/>
                  </a:ext>
                </a:extLst>
              </a:tr>
              <a:tr h="2910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AFFINE1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589824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823296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4096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1413120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90701824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977450763"/>
                  </a:ext>
                </a:extLst>
              </a:tr>
              <a:tr h="2910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AFFINE2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131072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167936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4096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299008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38797312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3580911265"/>
                  </a:ext>
                </a:extLst>
              </a:tr>
              <a:tr h="291099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AFFINE3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410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730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94720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val="1422502432"/>
                  </a:ext>
                </a:extLst>
              </a:tr>
            </a:tbl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84218D8E-8FA6-4011-BF50-D2D69354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5292"/>
            <a:ext cx="10940716" cy="2484208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Each Convolution and Affine layer will perform a certain number of Floating-Point Operations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Number of Floating-Point Operations (FLOPs) divided by the time of execution yields the Floating-Point Operations per Second (FLOPS) 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Calculations arriving at the total number of Floating-Point Operations are detailed in the report and are shown below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14363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0" y="1709739"/>
            <a:ext cx="10299700" cy="2069782"/>
          </a:xfrm>
        </p:spPr>
        <p:txBody>
          <a:bodyPr/>
          <a:lstStyle/>
          <a:p>
            <a:r>
              <a:rPr lang="en-US" dirty="0"/>
              <a:t>Background Info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3648074"/>
            <a:ext cx="10299700" cy="1500187"/>
          </a:xfrm>
        </p:spPr>
        <p:txBody>
          <a:bodyPr/>
          <a:lstStyle/>
          <a:p>
            <a:r>
              <a:rPr lang="en-US" dirty="0"/>
              <a:t>What is Deep Learning?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07FDE-CF23-4DF4-993F-F0A8407421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9367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Memory Transactions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20</a:t>
            </a:fld>
            <a:endParaRPr lang="en-US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0396D890-D14D-40C2-9D07-E147B9E8F5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8903491"/>
              </p:ext>
            </p:extLst>
          </p:nvPr>
        </p:nvGraphicFramePr>
        <p:xfrm>
          <a:off x="701843" y="4066407"/>
          <a:ext cx="10724649" cy="21945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24105">
                  <a:extLst>
                    <a:ext uri="{9D8B030D-6E8A-4147-A177-3AD203B41FA5}">
                      <a16:colId xmlns:a16="http://schemas.microsoft.com/office/drawing/2014/main" val="2423327680"/>
                    </a:ext>
                  </a:extLst>
                </a:gridCol>
                <a:gridCol w="1754655">
                  <a:extLst>
                    <a:ext uri="{9D8B030D-6E8A-4147-A177-3AD203B41FA5}">
                      <a16:colId xmlns:a16="http://schemas.microsoft.com/office/drawing/2014/main" val="1493115634"/>
                    </a:ext>
                  </a:extLst>
                </a:gridCol>
                <a:gridCol w="1818640">
                  <a:extLst>
                    <a:ext uri="{9D8B030D-6E8A-4147-A177-3AD203B41FA5}">
                      <a16:colId xmlns:a16="http://schemas.microsoft.com/office/drawing/2014/main" val="2031645850"/>
                    </a:ext>
                  </a:extLst>
                </a:gridCol>
                <a:gridCol w="1595120">
                  <a:extLst>
                    <a:ext uri="{9D8B030D-6E8A-4147-A177-3AD203B41FA5}">
                      <a16:colId xmlns:a16="http://schemas.microsoft.com/office/drawing/2014/main" val="2992542069"/>
                    </a:ext>
                  </a:extLst>
                </a:gridCol>
                <a:gridCol w="1615440">
                  <a:extLst>
                    <a:ext uri="{9D8B030D-6E8A-4147-A177-3AD203B41FA5}">
                      <a16:colId xmlns:a16="http://schemas.microsoft.com/office/drawing/2014/main" val="2060373630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585804697"/>
                    </a:ext>
                  </a:extLst>
                </a:gridCol>
                <a:gridCol w="1636529">
                  <a:extLst>
                    <a:ext uri="{9D8B030D-6E8A-4147-A177-3AD203B41FA5}">
                      <a16:colId xmlns:a16="http://schemas.microsoft.com/office/drawing/2014/main" val="398479649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Layer 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Input Read Trans.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Weight Read Trans.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Bias Read Trans.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</a:rPr>
                        <a:t>Prev</a:t>
                      </a:r>
                      <a:r>
                        <a:rPr lang="en-US" sz="1600" dirty="0">
                          <a:effectLst/>
                        </a:rPr>
                        <a:t> Read Trans.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Write Trans.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 Mem Trans.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53712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CONV1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651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5280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6028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45566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CONV2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2592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103680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110592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217121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9815794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CONV3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3328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384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154752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159744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318209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1178506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CONV4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4992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384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234624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239616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479617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6234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CONV5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4992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156416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159744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321409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09733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AFFINE1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262144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258048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262144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782593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5355102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AFFINE2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4096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524288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520192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524288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1572865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49512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AFFINE3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4096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1280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1270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1280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7927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55948729"/>
                  </a:ext>
                </a:extLst>
              </a:tr>
            </a:tbl>
          </a:graphicData>
        </a:graphic>
      </p:graphicFrame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218D8E-8FA6-4011-BF50-D2D69354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5292"/>
            <a:ext cx="10940716" cy="2789008"/>
          </a:xfrm>
        </p:spPr>
        <p:txBody>
          <a:bodyPr>
            <a:normAutofit fontScale="62500" lnSpcReduction="20000"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The number of memory transactions to perform reads and writes to memory are very important 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Each transaction with off chip memory adds delay in the overall execution of the Convolution or Affine Layer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Keeping the number of memory transactions to a minimum will aid the performance of any design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Convolution and Affine Layers reads and writes 4 kinds of data; input image data, weight filter kernel data, bias data, and previous output volume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595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Sim and Hardware Performance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21</a:t>
            </a:fld>
            <a:endParaRPr lang="en-US" dirty="0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A2E3B85-0D3D-4EC4-9F6B-7475D798ED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691534"/>
              </p:ext>
            </p:extLst>
          </p:nvPr>
        </p:nvGraphicFramePr>
        <p:xfrm>
          <a:off x="6669773" y="1534545"/>
          <a:ext cx="5253464" cy="47548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00723">
                  <a:extLst>
                    <a:ext uri="{9D8B030D-6E8A-4147-A177-3AD203B41FA5}">
                      <a16:colId xmlns:a16="http://schemas.microsoft.com/office/drawing/2014/main" val="3584234215"/>
                    </a:ext>
                  </a:extLst>
                </a:gridCol>
                <a:gridCol w="776107">
                  <a:extLst>
                    <a:ext uri="{9D8B030D-6E8A-4147-A177-3AD203B41FA5}">
                      <a16:colId xmlns:a16="http://schemas.microsoft.com/office/drawing/2014/main" val="4203409593"/>
                    </a:ext>
                  </a:extLst>
                </a:gridCol>
                <a:gridCol w="1245362">
                  <a:extLst>
                    <a:ext uri="{9D8B030D-6E8A-4147-A177-3AD203B41FA5}">
                      <a16:colId xmlns:a16="http://schemas.microsoft.com/office/drawing/2014/main" val="805323962"/>
                    </a:ext>
                  </a:extLst>
                </a:gridCol>
                <a:gridCol w="1130935">
                  <a:extLst>
                    <a:ext uri="{9D8B030D-6E8A-4147-A177-3AD203B41FA5}">
                      <a16:colId xmlns:a16="http://schemas.microsoft.com/office/drawing/2014/main" val="3644254992"/>
                    </a:ext>
                  </a:extLst>
                </a:gridCol>
                <a:gridCol w="1400337">
                  <a:extLst>
                    <a:ext uri="{9D8B030D-6E8A-4147-A177-3AD203B41FA5}">
                      <a16:colId xmlns:a16="http://schemas.microsoft.com/office/drawing/2014/main" val="1185936198"/>
                    </a:ext>
                  </a:extLst>
                </a:gridCol>
              </a:tblGrid>
              <a:tr h="190266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Layer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Start Time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End Time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 Time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FLOPs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60581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CONV1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71198.67 us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Epoch = 0x1161e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Cycle = 0x43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71.19867 ms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2.9530 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213911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CONV2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547753.71 us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Epoch = 0x85BA9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Cycle = 0x47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547.75371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108.806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839367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CONV3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463776.90 us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Epoch = 0x713A0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Cycle = 0x5A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463.77690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24.858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6514282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CONV4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697862.14 us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Epoch = 0xaa606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Cycle = 0x0E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697.86214 ms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16.551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67660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CONV5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466757.25 us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Epoch = 0x71f45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Cycle = 0x19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466.75725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16.543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64700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AFFINE1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796440.32 us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Epoch = 0xc2718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Cycle = 0x20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796.44032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110.922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444049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AFFINE2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1018890.52 us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Epoch = 0xf8c0a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Cycle = 0x34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1018.89052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33.446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6147807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AFFINE3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4682.26 us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Epoch = 0x124A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Cycle = 0x1A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4.68226 </a:t>
                      </a:r>
                      <a:r>
                        <a:rPr lang="en-US" sz="1200" dirty="0" err="1">
                          <a:effectLst/>
                        </a:rPr>
                        <a:t>ms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17.769 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1682732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888D69-851C-4BCC-BCF3-B085417DAD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2150043"/>
              </p:ext>
            </p:extLst>
          </p:nvPr>
        </p:nvGraphicFramePr>
        <p:xfrm>
          <a:off x="626762" y="1634733"/>
          <a:ext cx="5501322" cy="4618672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700723">
                  <a:extLst>
                    <a:ext uri="{9D8B030D-6E8A-4147-A177-3AD203B41FA5}">
                      <a16:colId xmlns:a16="http://schemas.microsoft.com/office/drawing/2014/main" val="1298743562"/>
                    </a:ext>
                  </a:extLst>
                </a:gridCol>
                <a:gridCol w="957580">
                  <a:extLst>
                    <a:ext uri="{9D8B030D-6E8A-4147-A177-3AD203B41FA5}">
                      <a16:colId xmlns:a16="http://schemas.microsoft.com/office/drawing/2014/main" val="3494402187"/>
                    </a:ext>
                  </a:extLst>
                </a:gridCol>
                <a:gridCol w="1286510">
                  <a:extLst>
                    <a:ext uri="{9D8B030D-6E8A-4147-A177-3AD203B41FA5}">
                      <a16:colId xmlns:a16="http://schemas.microsoft.com/office/drawing/2014/main" val="3493537751"/>
                    </a:ext>
                  </a:extLst>
                </a:gridCol>
                <a:gridCol w="1329372">
                  <a:extLst>
                    <a:ext uri="{9D8B030D-6E8A-4147-A177-3AD203B41FA5}">
                      <a16:colId xmlns:a16="http://schemas.microsoft.com/office/drawing/2014/main" val="979889220"/>
                    </a:ext>
                  </a:extLst>
                </a:gridCol>
                <a:gridCol w="1227137">
                  <a:extLst>
                    <a:ext uri="{9D8B030D-6E8A-4147-A177-3AD203B41FA5}">
                      <a16:colId xmlns:a16="http://schemas.microsoft.com/office/drawing/2014/main" val="3207356893"/>
                    </a:ext>
                  </a:extLst>
                </a:gridCol>
              </a:tblGrid>
              <a:tr h="392112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Layer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Start Time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End Time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Total Time 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FLOPs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66022550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CONV1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2.725us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71733.655 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71.73093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2.931 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3208644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CONV2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2.725us 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485199.955 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485.19723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128.468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85801908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CONV3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2.725us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363293.625 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363.2909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37.156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329551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CONV4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2.725us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545573.945 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545.57122 </a:t>
                      </a:r>
                      <a:r>
                        <a:rPr lang="en-US" sz="1200" dirty="0" err="1">
                          <a:effectLst/>
                        </a:rPr>
                        <a:t>ms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26.645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1559844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CONV5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2.725us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364695.804598us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364.693079598ms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26.574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80016105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AFFINE1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2.725us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514410.525 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514407.8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176.322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88299943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AFFINE2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2.725us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442502.215 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442499.49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87.677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4661185"/>
                  </a:ext>
                </a:extLst>
              </a:tr>
              <a:tr h="528320"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AFFINE3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2.725us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27927.805 us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27925.08 ms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33.919 M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63521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74530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Output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22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52F6F96-2360-4384-B397-6F14BB75F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207501"/>
              </p:ext>
            </p:extLst>
          </p:nvPr>
        </p:nvGraphicFramePr>
        <p:xfrm>
          <a:off x="913965" y="3606114"/>
          <a:ext cx="9667934" cy="268224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74338">
                  <a:extLst>
                    <a:ext uri="{9D8B030D-6E8A-4147-A177-3AD203B41FA5}">
                      <a16:colId xmlns:a16="http://schemas.microsoft.com/office/drawing/2014/main" val="2412353799"/>
                    </a:ext>
                  </a:extLst>
                </a:gridCol>
                <a:gridCol w="1785081">
                  <a:extLst>
                    <a:ext uri="{9D8B030D-6E8A-4147-A177-3AD203B41FA5}">
                      <a16:colId xmlns:a16="http://schemas.microsoft.com/office/drawing/2014/main" val="3425263946"/>
                    </a:ext>
                  </a:extLst>
                </a:gridCol>
                <a:gridCol w="1233767">
                  <a:extLst>
                    <a:ext uri="{9D8B030D-6E8A-4147-A177-3AD203B41FA5}">
                      <a16:colId xmlns:a16="http://schemas.microsoft.com/office/drawing/2014/main" val="1555732758"/>
                    </a:ext>
                  </a:extLst>
                </a:gridCol>
                <a:gridCol w="1279308">
                  <a:extLst>
                    <a:ext uri="{9D8B030D-6E8A-4147-A177-3AD203B41FA5}">
                      <a16:colId xmlns:a16="http://schemas.microsoft.com/office/drawing/2014/main" val="2233410265"/>
                    </a:ext>
                  </a:extLst>
                </a:gridCol>
                <a:gridCol w="992364">
                  <a:extLst>
                    <a:ext uri="{9D8B030D-6E8A-4147-A177-3AD203B41FA5}">
                      <a16:colId xmlns:a16="http://schemas.microsoft.com/office/drawing/2014/main" val="3951661233"/>
                    </a:ext>
                  </a:extLst>
                </a:gridCol>
                <a:gridCol w="1414689">
                  <a:extLst>
                    <a:ext uri="{9D8B030D-6E8A-4147-A177-3AD203B41FA5}">
                      <a16:colId xmlns:a16="http://schemas.microsoft.com/office/drawing/2014/main" val="1845188267"/>
                    </a:ext>
                  </a:extLst>
                </a:gridCol>
                <a:gridCol w="1372108">
                  <a:extLst>
                    <a:ext uri="{9D8B030D-6E8A-4147-A177-3AD203B41FA5}">
                      <a16:colId xmlns:a16="http://schemas.microsoft.com/office/drawing/2014/main" val="2572484191"/>
                    </a:ext>
                  </a:extLst>
                </a:gridCol>
                <a:gridCol w="716279">
                  <a:extLst>
                    <a:ext uri="{9D8B030D-6E8A-4147-A177-3AD203B41FA5}">
                      <a16:colId xmlns:a16="http://schemas.microsoft.com/office/drawing/2014/main" val="2297007756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Image #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Image ID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Model Class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Model Score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HW Class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HW Score Hex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HW Score Dec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%Diff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6645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n02690373_3435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7.771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0x40F8778B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7.7646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0.0824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99848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n02708093_1783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5.008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0x40A05553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5.0104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0.0479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10962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n02992529_59933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4.844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0x409AF820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4.8428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0.0248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19027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n02690373_6755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9.227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0x41138E41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9.2222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0.0520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15385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n03930630_24834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6.361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0x40CB98F0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6.3624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0.0220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39121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n02708093_3688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5.808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0x40BA17C8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5.8154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0.1272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9547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n02690373_17389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9.753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4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0x411C0F50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9.7537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0.0072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7287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n03063599_3650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8.181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0x41028B29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8.159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0.2696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35133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n03063599_4149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5.665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0x40B4E50D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5.653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0.2123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395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10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n03063599_5006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7.136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3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0x40E41692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7.1278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0.1150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5278635"/>
                  </a:ext>
                </a:extLst>
              </a:tr>
            </a:tbl>
          </a:graphicData>
        </a:graphic>
      </p:graphicFrame>
      <p:pic>
        <p:nvPicPr>
          <p:cNvPr id="16" name="Picture 15" descr="C:\Users\Mark_Espinosa\Documents\A_CNN_Model\archive\10_Class\input_data\mural.jpg">
            <a:extLst>
              <a:ext uri="{FF2B5EF4-FFF2-40B4-BE49-F238E27FC236}">
                <a16:creationId xmlns:a16="http://schemas.microsoft.com/office/drawing/2014/main" id="{608E1810-33D9-4346-BB6D-6071F50734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48" y="160421"/>
            <a:ext cx="5029200" cy="20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218D8E-8FA6-4011-BF50-D2D69354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5292"/>
            <a:ext cx="6571748" cy="2455633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The 10 randomly selected images from the 10 class list were run through the hardware FPGA implementation running </a:t>
            </a:r>
            <a:r>
              <a:rPr lang="en-US" sz="1400" dirty="0" err="1">
                <a:ea typeface="Times New Roman" panose="02020603050405020304" pitchFamily="18" charset="0"/>
              </a:rPr>
              <a:t>AlexNet</a:t>
            </a:r>
            <a:r>
              <a:rPr lang="en-US" sz="1400" dirty="0">
                <a:ea typeface="Times New Roman" panose="02020603050405020304" pitchFamily="18" charset="0"/>
              </a:rPr>
              <a:t>  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All 10 images were classified correctly by the FPGA hardware with the image’s class being correctly identified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794706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Output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23</a:t>
            </a:fld>
            <a:endParaRPr lang="en-US" dirty="0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52F6F96-2360-4384-B397-6F14BB75FB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0959498"/>
              </p:ext>
            </p:extLst>
          </p:nvPr>
        </p:nvGraphicFramePr>
        <p:xfrm>
          <a:off x="1433146" y="3148242"/>
          <a:ext cx="9117622" cy="292608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36088">
                  <a:extLst>
                    <a:ext uri="{9D8B030D-6E8A-4147-A177-3AD203B41FA5}">
                      <a16:colId xmlns:a16="http://schemas.microsoft.com/office/drawing/2014/main" val="2412353799"/>
                    </a:ext>
                  </a:extLst>
                </a:gridCol>
                <a:gridCol w="2115315">
                  <a:extLst>
                    <a:ext uri="{9D8B030D-6E8A-4147-A177-3AD203B41FA5}">
                      <a16:colId xmlns:a16="http://schemas.microsoft.com/office/drawing/2014/main" val="3425263946"/>
                    </a:ext>
                  </a:extLst>
                </a:gridCol>
                <a:gridCol w="931904">
                  <a:extLst>
                    <a:ext uri="{9D8B030D-6E8A-4147-A177-3AD203B41FA5}">
                      <a16:colId xmlns:a16="http://schemas.microsoft.com/office/drawing/2014/main" val="1555732758"/>
                    </a:ext>
                  </a:extLst>
                </a:gridCol>
                <a:gridCol w="1260467">
                  <a:extLst>
                    <a:ext uri="{9D8B030D-6E8A-4147-A177-3AD203B41FA5}">
                      <a16:colId xmlns:a16="http://schemas.microsoft.com/office/drawing/2014/main" val="2233410265"/>
                    </a:ext>
                  </a:extLst>
                </a:gridCol>
                <a:gridCol w="1192536">
                  <a:extLst>
                    <a:ext uri="{9D8B030D-6E8A-4147-A177-3AD203B41FA5}">
                      <a16:colId xmlns:a16="http://schemas.microsoft.com/office/drawing/2014/main" val="2297007756"/>
                    </a:ext>
                  </a:extLst>
                </a:gridCol>
                <a:gridCol w="1290656">
                  <a:extLst>
                    <a:ext uri="{9D8B030D-6E8A-4147-A177-3AD203B41FA5}">
                      <a16:colId xmlns:a16="http://schemas.microsoft.com/office/drawing/2014/main" val="2434801977"/>
                    </a:ext>
                  </a:extLst>
                </a:gridCol>
                <a:gridCol w="1290656">
                  <a:extLst>
                    <a:ext uri="{9D8B030D-6E8A-4147-A177-3AD203B41FA5}">
                      <a16:colId xmlns:a16="http://schemas.microsoft.com/office/drawing/2014/main" val="2955348774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Image #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Image ID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HW Class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HW Score Hex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HW Score Dec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HW Probs Hex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HW Probs %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516645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1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n02690373_3435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4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0x40F8778B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7.7646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0x3F7D7487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99.01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1998483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2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n02708093_1783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8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0x40A05553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5.0104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0x3F53D255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82.74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58109621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3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n02992529_59933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10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0x409AF820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4.8428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/>
                        <a:t>0x3F55CC70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83.52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619027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4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n02690373_6755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4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0x41138E41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9.2222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0x3F7C6A0D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98.60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315385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5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n03930630_24834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5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0x40CB98F0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6.3624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0x3F576CE9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84.15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5391217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6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n02708093_3688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8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0x40BA17C8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5.8154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0x3F6FC1F4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93.66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54954737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7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n02690373_17389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4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0x411C0F50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9.7537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0x3F7ECA8E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99.53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7728733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8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n03063599_3650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3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0x41028B29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8.159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0x3F674FB1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90.36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435133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9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n03063599_4149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3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0x40B4E50D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5.653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0x3F6A050F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91.41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439522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10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n03063599_5006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3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+mn-lt"/>
                        </a:rPr>
                        <a:t>0x40E41692</a:t>
                      </a:r>
                      <a:endParaRPr lang="en-US" sz="160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</a:rPr>
                        <a:t>7.1278</a:t>
                      </a:r>
                      <a:endParaRPr lang="en-US" sz="1600" dirty="0">
                        <a:effectLst/>
                        <a:latin typeface="+mn-lt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0x3F7A8D36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+mn-lt"/>
                          <a:ea typeface="Times New Roman" panose="02020603050405020304" pitchFamily="18" charset="0"/>
                        </a:rPr>
                        <a:t>97.87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05278635"/>
                  </a:ext>
                </a:extLst>
              </a:tr>
            </a:tbl>
          </a:graphicData>
        </a:graphic>
      </p:graphicFrame>
      <p:pic>
        <p:nvPicPr>
          <p:cNvPr id="16" name="Picture 15" descr="C:\Users\Mark_Espinosa\Documents\A_CNN_Model\archive\10_Class\input_data\mural.jpg">
            <a:extLst>
              <a:ext uri="{FF2B5EF4-FFF2-40B4-BE49-F238E27FC236}">
                <a16:creationId xmlns:a16="http://schemas.microsoft.com/office/drawing/2014/main" id="{608E1810-33D9-4346-BB6D-6071F50734D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948" y="160421"/>
            <a:ext cx="5029200" cy="201295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4218D8E-8FA6-4011-BF50-D2D69354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5292"/>
            <a:ext cx="6571748" cy="2455633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The 10 randomly selected images from the 10 class list were run through the hardware FPGA implementation running </a:t>
            </a:r>
            <a:r>
              <a:rPr lang="en-US" sz="1400" dirty="0" err="1">
                <a:ea typeface="Times New Roman" panose="02020603050405020304" pitchFamily="18" charset="0"/>
              </a:rPr>
              <a:t>AlexNet</a:t>
            </a:r>
            <a:r>
              <a:rPr lang="en-US" sz="1400" dirty="0">
                <a:ea typeface="Times New Roman" panose="02020603050405020304" pitchFamily="18" charset="0"/>
              </a:rPr>
              <a:t>  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All 10 images were classified correctly by the FPGA hardware with the image’s class being correctly identified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448735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Output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FC0A96-D450-4925-8971-BAC86B5FD0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5598" y="1493520"/>
            <a:ext cx="4327522" cy="43404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9B7382-8FCE-4C0B-879B-E6E163D8D8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880" y="1493520"/>
            <a:ext cx="4327522" cy="43534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06853" y="5861023"/>
            <a:ext cx="2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n02690373_6755</a:t>
            </a: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773571" y="5833979"/>
            <a:ext cx="21115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n02708093_3688</a:t>
            </a:r>
            <a:endParaRPr lang="en-US" sz="2800" b="1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25707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Output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424DC8-DAC1-4737-AD7C-4E409637A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720" y="1679021"/>
            <a:ext cx="4884614" cy="3289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D36E96E-85D9-4EFD-8E98-CC2710855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68" y="1679020"/>
            <a:ext cx="4884615" cy="32892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5151" y="5443292"/>
            <a:ext cx="4462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CONV1 Output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55x55x96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3385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Output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2363E-B8B9-4FD7-B394-42A5B85D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875" y="1665129"/>
            <a:ext cx="4893965" cy="32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E43C91-B199-43A7-83D9-0AFEEB1BFB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598" y="1665129"/>
            <a:ext cx="4923582" cy="329735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5151" y="5443292"/>
            <a:ext cx="4462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MAXPOOL1 Output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27x27x96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14398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Output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2363E-B8B9-4FD7-B394-42A5B85D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95" y="1665129"/>
            <a:ext cx="4893965" cy="3297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3793671-B901-474C-8BE1-AC89D411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95" y="1210632"/>
            <a:ext cx="4893965" cy="4887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A0508B6-F84A-4AB4-9E8F-9C4B3EA336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9842" y="1210631"/>
            <a:ext cx="4893979" cy="4887823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2611" y="6098454"/>
            <a:ext cx="4462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CONV2 Output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27x27x256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37108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Output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2363E-B8B9-4FD7-B394-42A5B85D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95" y="1665129"/>
            <a:ext cx="4893965" cy="32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AADE08-1BC4-4327-A766-5B1AAF09A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195" y="1208078"/>
            <a:ext cx="4914285" cy="4914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5B5CFA3-76EE-4B2A-9785-C92BD84868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994" y="1208078"/>
            <a:ext cx="4891811" cy="491428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2611" y="6098454"/>
            <a:ext cx="4462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MAXPOOL2 Output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13x13x256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63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Output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2363E-B8B9-4FD7-B394-42A5B85D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95" y="1665129"/>
            <a:ext cx="4893965" cy="329735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68E781-73B7-4A81-B37A-BA3153CBF2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139" y="1628757"/>
            <a:ext cx="5353861" cy="36004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3EE0F8-92B1-4670-AF17-989D98C88F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056" y="1628756"/>
            <a:ext cx="5348507" cy="360048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5151" y="5443292"/>
            <a:ext cx="4462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CONV3 Output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13x13x384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02212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556238"/>
            <a:ext cx="10515600" cy="4620725"/>
          </a:xfrm>
        </p:spPr>
        <p:txBody>
          <a:bodyPr>
            <a:normAutofit/>
          </a:bodyPr>
          <a:lstStyle/>
          <a:p>
            <a:r>
              <a:rPr lang="en-US" b="0" dirty="0"/>
              <a:t>Machine learning can be described as when a computer program is said to learn from experience </a:t>
            </a:r>
            <a:r>
              <a:rPr lang="en-US" b="0" i="1" dirty="0"/>
              <a:t>E</a:t>
            </a:r>
            <a:r>
              <a:rPr lang="en-US" b="0" dirty="0"/>
              <a:t> with respect to some task </a:t>
            </a:r>
            <a:r>
              <a:rPr lang="en-US" b="0" i="1" dirty="0"/>
              <a:t>T</a:t>
            </a:r>
            <a:r>
              <a:rPr lang="en-US" b="0" dirty="0"/>
              <a:t> and some performance measure </a:t>
            </a:r>
            <a:r>
              <a:rPr lang="en-US" b="0" i="1" dirty="0"/>
              <a:t>P</a:t>
            </a:r>
            <a:r>
              <a:rPr lang="en-US" b="0" dirty="0"/>
              <a:t>, if its performance on </a:t>
            </a:r>
            <a:r>
              <a:rPr lang="en-US" b="0" i="1" dirty="0"/>
              <a:t>T</a:t>
            </a:r>
            <a:r>
              <a:rPr lang="en-US" b="0" dirty="0"/>
              <a:t>, as measured by </a:t>
            </a:r>
            <a:r>
              <a:rPr lang="en-US" b="0" i="1" dirty="0"/>
              <a:t>P</a:t>
            </a:r>
            <a:r>
              <a:rPr lang="en-US" b="0" dirty="0"/>
              <a:t>, improves with experience </a:t>
            </a:r>
            <a:r>
              <a:rPr lang="en-US" b="0" i="1" dirty="0"/>
              <a:t>E</a:t>
            </a:r>
            <a:r>
              <a:rPr lang="en-US" b="0" dirty="0"/>
              <a:t>.</a:t>
            </a:r>
          </a:p>
          <a:p>
            <a:r>
              <a:rPr lang="en-US" b="0" dirty="0"/>
              <a:t>Learning algorithms have been successfully deployed in a variety of applications, including: </a:t>
            </a:r>
          </a:p>
          <a:p>
            <a:pPr lvl="1"/>
            <a:r>
              <a:rPr lang="en-US" dirty="0"/>
              <a:t>Speech recognition, speech synthesis, speaker verification</a:t>
            </a:r>
          </a:p>
          <a:p>
            <a:pPr lvl="1"/>
            <a:r>
              <a:rPr lang="en-US" dirty="0"/>
              <a:t>Optical character recognition (OCR)</a:t>
            </a:r>
          </a:p>
          <a:p>
            <a:pPr lvl="1"/>
            <a:r>
              <a:rPr lang="en-US" dirty="0"/>
              <a:t>Computer vision tasks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F2CB5C-E1AE-4281-9E77-9B71DEB94D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36" y="5054393"/>
            <a:ext cx="4446841" cy="1574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E16CFD-3198-47BA-937D-73A7AAC550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1550" y="4851399"/>
            <a:ext cx="4640924" cy="13255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D7196BD-6F84-4CC4-AE28-4C04460B6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7168" y="-47907"/>
            <a:ext cx="2635680" cy="164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5967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Output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2363E-B8B9-4FD7-B394-42A5B85DA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195" y="1665129"/>
            <a:ext cx="4893965" cy="32973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037008-8914-4C9A-90AC-C22B46A63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134" y="1644809"/>
            <a:ext cx="5406085" cy="3648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2B5422-E466-4567-84CF-39FD0D105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2218" y="1644809"/>
            <a:ext cx="5439251" cy="364855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45151" y="5443292"/>
            <a:ext cx="4462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CONV4 Output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13x13x384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423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Output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292E11-A5D4-4E90-96B5-7A8C092807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24928"/>
            <a:ext cx="4587240" cy="4580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904245-10B0-46E1-8DAC-7CAD8B5FA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736" y="1317913"/>
            <a:ext cx="4587240" cy="4587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45150" y="6134437"/>
            <a:ext cx="4462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CONV5 Output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13x13x256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6201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Output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08B756-217B-410F-AC4E-232AFC89C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20" y="1294448"/>
            <a:ext cx="4632325" cy="46223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5597C7-98F0-43FD-AC41-F078D988A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2552" y="1274588"/>
            <a:ext cx="4632325" cy="46422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45150" y="6134437"/>
            <a:ext cx="446224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MAXPOOL3 Output </a:t>
            </a:r>
          </a:p>
          <a:p>
            <a:pPr algn="ctr"/>
            <a:r>
              <a:rPr lang="en-US" sz="2000" b="1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6x6x256</a:t>
            </a:r>
          </a:p>
          <a:p>
            <a:pPr algn="ctr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6469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Performance Breakdown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33</a:t>
            </a:fld>
            <a:endParaRPr lang="en-US" dirty="0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3289FEF5-51CB-4764-AC4E-053C900FD6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3135351"/>
              </p:ext>
            </p:extLst>
          </p:nvPr>
        </p:nvGraphicFramePr>
        <p:xfrm>
          <a:off x="486914" y="3429000"/>
          <a:ext cx="5352546" cy="318709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892091">
                  <a:extLst>
                    <a:ext uri="{9D8B030D-6E8A-4147-A177-3AD203B41FA5}">
                      <a16:colId xmlns:a16="http://schemas.microsoft.com/office/drawing/2014/main" val="198021813"/>
                    </a:ext>
                  </a:extLst>
                </a:gridCol>
                <a:gridCol w="892091">
                  <a:extLst>
                    <a:ext uri="{9D8B030D-6E8A-4147-A177-3AD203B41FA5}">
                      <a16:colId xmlns:a16="http://schemas.microsoft.com/office/drawing/2014/main" val="1537739128"/>
                    </a:ext>
                  </a:extLst>
                </a:gridCol>
                <a:gridCol w="892091">
                  <a:extLst>
                    <a:ext uri="{9D8B030D-6E8A-4147-A177-3AD203B41FA5}">
                      <a16:colId xmlns:a16="http://schemas.microsoft.com/office/drawing/2014/main" val="21286787"/>
                    </a:ext>
                  </a:extLst>
                </a:gridCol>
                <a:gridCol w="892091">
                  <a:extLst>
                    <a:ext uri="{9D8B030D-6E8A-4147-A177-3AD203B41FA5}">
                      <a16:colId xmlns:a16="http://schemas.microsoft.com/office/drawing/2014/main" val="3371227020"/>
                    </a:ext>
                  </a:extLst>
                </a:gridCol>
                <a:gridCol w="892091">
                  <a:extLst>
                    <a:ext uri="{9D8B030D-6E8A-4147-A177-3AD203B41FA5}">
                      <a16:colId xmlns:a16="http://schemas.microsoft.com/office/drawing/2014/main" val="226811848"/>
                    </a:ext>
                  </a:extLst>
                </a:gridCol>
                <a:gridCol w="892091">
                  <a:extLst>
                    <a:ext uri="{9D8B030D-6E8A-4147-A177-3AD203B41FA5}">
                      <a16:colId xmlns:a16="http://schemas.microsoft.com/office/drawing/2014/main" val="2121269618"/>
                    </a:ext>
                  </a:extLst>
                </a:gridCol>
              </a:tblGrid>
              <a:tr h="62024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Layer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Ops</a:t>
                      </a:r>
                      <a:endParaRPr lang="en-US" sz="18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 Perform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SIM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FLOPS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HW</a:t>
                      </a:r>
                      <a:endParaRPr lang="en-US" sz="18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FLOPS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Total</a:t>
                      </a:r>
                      <a:endParaRPr lang="en-US" sz="18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Mem Trans.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 Ratio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79229394"/>
                  </a:ext>
                </a:extLst>
              </a:tr>
              <a:tr h="392264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CONV1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210249696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2.931 G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2.9530 G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6028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34878.85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60219"/>
                  </a:ext>
                </a:extLst>
              </a:tr>
              <a:tr h="3197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CONV2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62332672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128.468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113.796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217121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287.09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5050255"/>
                  </a:ext>
                </a:extLst>
              </a:tr>
              <a:tr h="319792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CONV3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13498752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37.156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29.106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318209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42.42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74140777"/>
                  </a:ext>
                </a:extLst>
              </a:tr>
              <a:tr h="3070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CONV4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14537088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26.645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20.830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479617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30.31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346381705"/>
                  </a:ext>
                </a:extLst>
              </a:tr>
              <a:tr h="3070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CONV5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9691392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26.574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20.763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321409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30.15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60808677"/>
                  </a:ext>
                </a:extLst>
              </a:tr>
              <a:tr h="3070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AFFINE1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90701824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176.322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113.884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782593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115.90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57575430"/>
                  </a:ext>
                </a:extLst>
              </a:tr>
              <a:tr h="3070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AFFINE2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38797312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87.677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38.077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1572865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24.67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284790713"/>
                  </a:ext>
                </a:extLst>
              </a:tr>
              <a:tr h="307001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AFFINE3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94720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33.919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20.229 M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7927</a:t>
                      </a:r>
                      <a:endParaRPr lang="en-US" sz="18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11.95</a:t>
                      </a:r>
                      <a:endParaRPr lang="en-US" sz="18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75133062"/>
                  </a:ext>
                </a:extLst>
              </a:tr>
            </a:tbl>
          </a:graphicData>
        </a:graphic>
      </p:graphicFrame>
      <p:pic>
        <p:nvPicPr>
          <p:cNvPr id="13" name="Picture 12">
            <a:extLst>
              <a:ext uri="{FF2B5EF4-FFF2-40B4-BE49-F238E27FC236}">
                <a16:creationId xmlns:a16="http://schemas.microsoft.com/office/drawing/2014/main" id="{754DFFBD-B209-42D3-9E0A-578074CED5A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7299157" y="3184359"/>
            <a:ext cx="3969753" cy="21255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55C92C6-319B-4BE8-A748-30947AEDE4A2}"/>
                  </a:ext>
                </a:extLst>
              </p:cNvPr>
              <p:cNvSpPr/>
              <p:nvPr/>
            </p:nvSpPr>
            <p:spPr>
              <a:xfrm>
                <a:off x="6570010" y="5617942"/>
                <a:ext cx="5259605" cy="5165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>
                          <a:latin typeface="Cambria Math" panose="02040503050406030204" pitchFamily="18" charset="0"/>
                        </a:rPr>
                        <m:t>𝐴𝑡𝑡𝑎𝑖𝑛𝑎𝑏𝑙𝑒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𝑃𝑒𝑟𝑓</m:t>
                      </m:r>
                      <m:r>
                        <a:rPr lang="en-US" sz="1600" i="0">
                          <a:latin typeface="Cambria Math" panose="02040503050406030204" pitchFamily="18" charset="0"/>
                        </a:rPr>
                        <m:t>. =</m:t>
                      </m:r>
                      <m:r>
                        <a:rPr lang="en-US" sz="1600" i="1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𝐶𝑜𝑚𝑝𝑢𝑡𝑎𝑡𝑖𝑜𝑛𝑎𝑙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𝑅𝑜𝑜𝑓</m:t>
                              </m:r>
                            </m:e>
                            <m:e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𝐶𝑇𝐶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𝑅𝑎𝑡𝑖𝑜</m:t>
                              </m:r>
                              <m:r>
                                <a:rPr lang="en-US" sz="1600" i="0">
                                  <a:latin typeface="Cambria Math" panose="02040503050406030204" pitchFamily="18" charset="0"/>
                                </a:rPr>
                                <m:t> ×</m:t>
                              </m:r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𝐵𝑊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B55C92C6-319B-4BE8-A748-30947AEDE4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0010" y="5617942"/>
                <a:ext cx="5259605" cy="516552"/>
              </a:xfrm>
              <a:prstGeom prst="rect">
                <a:avLst/>
              </a:prstGeom>
              <a:blipFill rotWithShape="1">
                <a:blip r:embed="rId3"/>
                <a:stretch>
                  <a:fillRect t="-140476" b="-2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84218D8E-8FA6-4011-BF50-D2D69354DF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5291"/>
            <a:ext cx="11004884" cy="2001609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There exists a relationship between the FLOP to be performed and the Memory Transactions needed versus the  FLOPS performance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The balance between the operations needed and the memory transactions needed dictated the achievable performance. 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These results are consistent with the Roofline Model developed by UC Berkeley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2017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Hardware Breakdown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34</a:t>
            </a:fld>
            <a:endParaRPr lang="en-US" dirty="0"/>
          </a:p>
        </p:txBody>
      </p:sp>
      <p:graphicFrame>
        <p:nvGraphicFramePr>
          <p:cNvPr id="11" name="Chart 10">
            <a:extLst>
              <a:ext uri="{FF2B5EF4-FFF2-40B4-BE49-F238E27FC236}">
                <a16:creationId xmlns:a16="http://schemas.microsoft.com/office/drawing/2014/main" id="{EE35D49E-E695-413C-9635-391B7E39E4AF}"/>
              </a:ext>
            </a:extLst>
          </p:cNvPr>
          <p:cNvGraphicFramePr/>
          <p:nvPr/>
        </p:nvGraphicFramePr>
        <p:xfrm>
          <a:off x="1188720" y="1324928"/>
          <a:ext cx="9509760" cy="46126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7305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Simulation Breakdown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35</a:t>
            </a:fld>
            <a:endParaRPr lang="en-US" dirty="0"/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DE7599B-BD55-4220-837C-2777027FB28B}"/>
              </a:ext>
            </a:extLst>
          </p:cNvPr>
          <p:cNvGraphicFramePr/>
          <p:nvPr/>
        </p:nvGraphicFramePr>
        <p:xfrm>
          <a:off x="1219200" y="1422400"/>
          <a:ext cx="9499600" cy="46126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812900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Performance Comparison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36</a:t>
            </a:fld>
            <a:endParaRPr lang="en-US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22CB5462-8605-4BBF-A9BD-914AEB244D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05214242"/>
              </p:ext>
            </p:extLst>
          </p:nvPr>
        </p:nvGraphicFramePr>
        <p:xfrm>
          <a:off x="1920240" y="1324928"/>
          <a:ext cx="8280400" cy="4808456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084360">
                  <a:extLst>
                    <a:ext uri="{9D8B030D-6E8A-4147-A177-3AD203B41FA5}">
                      <a16:colId xmlns:a16="http://schemas.microsoft.com/office/drawing/2014/main" val="3456499727"/>
                    </a:ext>
                  </a:extLst>
                </a:gridCol>
                <a:gridCol w="1413446">
                  <a:extLst>
                    <a:ext uri="{9D8B030D-6E8A-4147-A177-3AD203B41FA5}">
                      <a16:colId xmlns:a16="http://schemas.microsoft.com/office/drawing/2014/main" val="2144182910"/>
                    </a:ext>
                  </a:extLst>
                </a:gridCol>
                <a:gridCol w="1448689">
                  <a:extLst>
                    <a:ext uri="{9D8B030D-6E8A-4147-A177-3AD203B41FA5}">
                      <a16:colId xmlns:a16="http://schemas.microsoft.com/office/drawing/2014/main" val="1588802749"/>
                    </a:ext>
                  </a:extLst>
                </a:gridCol>
                <a:gridCol w="1538542">
                  <a:extLst>
                    <a:ext uri="{9D8B030D-6E8A-4147-A177-3AD203B41FA5}">
                      <a16:colId xmlns:a16="http://schemas.microsoft.com/office/drawing/2014/main" val="1590110184"/>
                    </a:ext>
                  </a:extLst>
                </a:gridCol>
                <a:gridCol w="1429639">
                  <a:extLst>
                    <a:ext uri="{9D8B030D-6E8A-4147-A177-3AD203B41FA5}">
                      <a16:colId xmlns:a16="http://schemas.microsoft.com/office/drawing/2014/main" val="2392631535"/>
                    </a:ext>
                  </a:extLst>
                </a:gridCol>
                <a:gridCol w="1365724">
                  <a:extLst>
                    <a:ext uri="{9D8B030D-6E8A-4147-A177-3AD203B41FA5}">
                      <a16:colId xmlns:a16="http://schemas.microsoft.com/office/drawing/2014/main" val="2796257141"/>
                    </a:ext>
                  </a:extLst>
                </a:gridCol>
              </a:tblGrid>
              <a:tr h="7103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Guo, K. et. al., 2016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Ma, Y et. al., 2016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200" dirty="0">
                          <a:effectLst/>
                        </a:rPr>
                        <a:t>Zhang, C. et. al., 2015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Qiao, Y. et. al., 2016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This Work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5513167"/>
                  </a:ext>
                </a:extLst>
              </a:tr>
              <a:tr h="7103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FPGA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Zynq XC7Z045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Stratix-V GXA7 FPGA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Virtex7 VX485T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Zynq XC7Z045 x 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Artix7 XC7A200T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90477405"/>
                  </a:ext>
                </a:extLst>
              </a:tr>
              <a:tr h="327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Clock Freq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150 MHz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100MHz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100MHz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150MHz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100MHz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990652296"/>
                  </a:ext>
                </a:extLst>
              </a:tr>
              <a:tr h="327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format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16-bit fixed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Fixed(8-16b)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32-bit Float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32-bit Float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32-bit Float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986747936"/>
                  </a:ext>
                </a:extLst>
              </a:tr>
              <a:tr h="7103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Power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9.63 W (measured)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19.5 W (measured)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18.61 W (measured)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14.4 W (measured)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1.5 W</a:t>
                      </a:r>
                    </a:p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(estimated)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8173709"/>
                  </a:ext>
                </a:extLst>
              </a:tr>
              <a:tr h="327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FF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127653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?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205704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218296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103610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0571322"/>
                  </a:ext>
                </a:extLst>
              </a:tr>
              <a:tr h="327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LUT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182616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121000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186251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183190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91865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5110414"/>
                  </a:ext>
                </a:extLst>
              </a:tr>
              <a:tr h="327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BRAM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1552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1024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402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139.50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239980909"/>
                  </a:ext>
                </a:extLst>
              </a:tr>
              <a:tr h="32786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DSP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780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256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2240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836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12926000"/>
                  </a:ext>
                </a:extLst>
              </a:tr>
              <a:tr h="71031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Performance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187.80 GFLOPS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114.5 GFLOPS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61.62 GFLOPS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77.8 GFLOPS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2.93 GFLOPS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679520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97957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Methods of Improvement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8168"/>
            <a:ext cx="10515600" cy="5154285"/>
          </a:xfrm>
        </p:spPr>
        <p:txBody>
          <a:bodyPr>
            <a:normAutofit lnSpcReduction="10000"/>
          </a:bodyPr>
          <a:lstStyle/>
          <a:p>
            <a:r>
              <a:rPr lang="en-US" sz="1800" b="0" dirty="0"/>
              <a:t>This implementation of a Convolutional Neural Network in an </a:t>
            </a:r>
            <a:r>
              <a:rPr lang="en-US" sz="1800" b="0" dirty="0" err="1"/>
              <a:t>AlexNet</a:t>
            </a:r>
            <a:r>
              <a:rPr lang="en-US" sz="1800" b="0" dirty="0"/>
              <a:t> configuration is a first attempt </a:t>
            </a:r>
          </a:p>
          <a:p>
            <a:r>
              <a:rPr lang="en-US" sz="1800" dirty="0"/>
              <a:t>Increase DSP Usage</a:t>
            </a:r>
          </a:p>
          <a:p>
            <a:pPr lvl="1"/>
            <a:r>
              <a:rPr lang="en-US" sz="1600" dirty="0"/>
              <a:t>The current design depends heavily on the Channel Unit structure </a:t>
            </a:r>
          </a:p>
          <a:p>
            <a:pPr lvl="1"/>
            <a:r>
              <a:rPr lang="en-US" sz="1600" dirty="0"/>
              <a:t>Increasing the number of DSPs would increase channels processed at a time</a:t>
            </a:r>
          </a:p>
          <a:p>
            <a:pPr lvl="1"/>
            <a:r>
              <a:rPr lang="en-US" sz="1600" dirty="0"/>
              <a:t>More channels mean memory transactions needed decreases </a:t>
            </a:r>
          </a:p>
          <a:p>
            <a:pPr lvl="1"/>
            <a:r>
              <a:rPr lang="en-US" sz="1600" dirty="0"/>
              <a:t>Performance capability of each layer would increase</a:t>
            </a:r>
          </a:p>
          <a:p>
            <a:r>
              <a:rPr lang="en-US" sz="1800" dirty="0"/>
              <a:t>Increase Clock Frequency</a:t>
            </a:r>
          </a:p>
          <a:p>
            <a:pPr lvl="1"/>
            <a:r>
              <a:rPr lang="en-US" sz="1600" dirty="0"/>
              <a:t>Increase the clock frequency output by the Phase Locked Loop generating the FPGA system clock</a:t>
            </a:r>
          </a:p>
          <a:p>
            <a:pPr lvl="1"/>
            <a:r>
              <a:rPr lang="en-US" sz="1600" dirty="0"/>
              <a:t>Current design uses a 100MHz system clock frequency</a:t>
            </a:r>
          </a:p>
          <a:p>
            <a:pPr lvl="1"/>
            <a:r>
              <a:rPr lang="en-US" sz="1600" dirty="0"/>
              <a:t>Doubling the clock frequency could possibly increase the max system performance to 6 GFLOPs </a:t>
            </a:r>
          </a:p>
          <a:p>
            <a:r>
              <a:rPr lang="en-US" sz="1800" dirty="0"/>
              <a:t>16bit Data Format</a:t>
            </a:r>
          </a:p>
          <a:p>
            <a:pPr lvl="1"/>
            <a:r>
              <a:rPr lang="en-US" sz="1600" dirty="0"/>
              <a:t>16 bit fixed point employed by some other works </a:t>
            </a:r>
          </a:p>
          <a:p>
            <a:pPr lvl="1"/>
            <a:r>
              <a:rPr lang="en-US" sz="1600" dirty="0"/>
              <a:t>To reduce the number of bits used to represent data values throughout the FPGA </a:t>
            </a:r>
          </a:p>
          <a:p>
            <a:pPr lvl="1"/>
            <a:r>
              <a:rPr lang="en-US" sz="1600" dirty="0"/>
              <a:t>Another data format to possibly use is the 16-bit Half Precision format</a:t>
            </a:r>
          </a:p>
          <a:p>
            <a:pPr lvl="1"/>
            <a:r>
              <a:rPr lang="en-US" sz="1600" dirty="0"/>
              <a:t>Reduces latency for mathematical operations </a:t>
            </a:r>
          </a:p>
          <a:p>
            <a:r>
              <a:rPr lang="en-US" sz="1800" dirty="0"/>
              <a:t>Design Optimization</a:t>
            </a:r>
          </a:p>
          <a:p>
            <a:pPr lvl="1"/>
            <a:r>
              <a:rPr lang="en-US" sz="1600" dirty="0"/>
              <a:t>Optimize the already existing logic to speed up operations. </a:t>
            </a:r>
          </a:p>
          <a:p>
            <a:pPr lvl="1"/>
            <a:r>
              <a:rPr lang="en-US" sz="1600" dirty="0"/>
              <a:t>This implementation is a first attempt and logic optimization for speed was sacrificed for functionality</a:t>
            </a:r>
          </a:p>
        </p:txBody>
      </p:sp>
    </p:spTree>
    <p:extLst>
      <p:ext uri="{BB962C8B-B14F-4D97-AF65-F5344CB8AC3E}">
        <p14:creationId xmlns:p14="http://schemas.microsoft.com/office/powerpoint/2010/main" val="306836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0" y="947738"/>
            <a:ext cx="10299700" cy="2852737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3800475"/>
            <a:ext cx="10299700" cy="150018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07FDE-CF23-4DF4-993F-F0A8407421B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62377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78168"/>
            <a:ext cx="10515600" cy="5154285"/>
          </a:xfrm>
        </p:spPr>
        <p:txBody>
          <a:bodyPr>
            <a:normAutofit/>
          </a:bodyPr>
          <a:lstStyle/>
          <a:p>
            <a:r>
              <a:rPr lang="en-US" sz="1800" b="0" dirty="0"/>
              <a:t>Machine Learning and Deep Learning are gaining popularity and these algorithms have been successfully deployed in applications such as Natural Language Processing, Optical Character Recognition, and Speech Recognition</a:t>
            </a:r>
          </a:p>
          <a:p>
            <a:r>
              <a:rPr lang="en-US" sz="1800" b="0" dirty="0"/>
              <a:t>Convolutional Neural Network research has been typically performed by Computer Scientists using GPUs  </a:t>
            </a:r>
          </a:p>
          <a:p>
            <a:r>
              <a:rPr lang="en-US" sz="1800" b="0" dirty="0"/>
              <a:t>GPUs while effective at processing large amounts of image data, are extremely power hungry</a:t>
            </a:r>
          </a:p>
          <a:p>
            <a:r>
              <a:rPr lang="en-US" sz="1800" b="0" dirty="0"/>
              <a:t>This work set out to develop a scalable and modular FPGA implementation for Convolutional Neural Networks which could: </a:t>
            </a:r>
          </a:p>
          <a:p>
            <a:pPr lvl="1"/>
            <a:r>
              <a:rPr lang="en-US" sz="1600" b="0" dirty="0"/>
              <a:t>Be configured to run many layers </a:t>
            </a:r>
          </a:p>
          <a:p>
            <a:pPr lvl="1"/>
            <a:r>
              <a:rPr lang="en-US" sz="1600" dirty="0"/>
              <a:t>Run</a:t>
            </a:r>
            <a:r>
              <a:rPr lang="en-US" sz="1600" b="0" dirty="0"/>
              <a:t> currently defined CNN configurations, like </a:t>
            </a:r>
            <a:r>
              <a:rPr lang="en-US" sz="1600" b="0" dirty="0" err="1"/>
              <a:t>AlexNet</a:t>
            </a:r>
            <a:endParaRPr lang="en-US" sz="1600" dirty="0"/>
          </a:p>
          <a:p>
            <a:pPr lvl="1"/>
            <a:r>
              <a:rPr lang="en-US" sz="1600" dirty="0"/>
              <a:t>Be programmable by software</a:t>
            </a:r>
          </a:p>
          <a:p>
            <a:r>
              <a:rPr lang="en-US" sz="1800" b="0" dirty="0"/>
              <a:t>This type of system would allow a developer to scale a design to fit any size of FPGA from the most inexpensive to the costliest cutting-edge chip on the market</a:t>
            </a:r>
          </a:p>
          <a:p>
            <a:r>
              <a:rPr lang="en-US" sz="1800" b="0" dirty="0"/>
              <a:t>The thesis of this work was proven to be correct that a system such as this can be developed for a small Embedded System and be easily programmed by software </a:t>
            </a:r>
          </a:p>
        </p:txBody>
      </p:sp>
    </p:spTree>
    <p:extLst>
      <p:ext uri="{BB962C8B-B14F-4D97-AF65-F5344CB8AC3E}">
        <p14:creationId xmlns:p14="http://schemas.microsoft.com/office/powerpoint/2010/main" val="32738670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412387"/>
            <a:ext cx="6003107" cy="5188438"/>
          </a:xfrm>
        </p:spPr>
        <p:txBody>
          <a:bodyPr>
            <a:normAutofit fontScale="92500" lnSpcReduction="10000"/>
          </a:bodyPr>
          <a:lstStyle/>
          <a:p>
            <a:r>
              <a:rPr lang="en-US" b="0" dirty="0"/>
              <a:t>Carries out the machine learning process using an artificial neural net composed of a number of levels arranged in a hierarchy</a:t>
            </a:r>
          </a:p>
          <a:p>
            <a:r>
              <a:rPr lang="en-US" b="0" dirty="0"/>
              <a:t>Network learns something simple at the initial level in the hierarchy and then sends this information to the next level</a:t>
            </a:r>
          </a:p>
          <a:p>
            <a:r>
              <a:rPr lang="en-US" b="0" dirty="0"/>
              <a:t>Process continues as each level in the hierarchy builds something more complex from the input it received from the previous level</a:t>
            </a:r>
          </a:p>
          <a:p>
            <a:r>
              <a:rPr lang="en-US" b="0" dirty="0"/>
              <a:t>4 main types of layers are used to build </a:t>
            </a:r>
            <a:r>
              <a:rPr lang="en-US" b="0" dirty="0" err="1"/>
              <a:t>ConvNet</a:t>
            </a:r>
            <a:r>
              <a:rPr lang="en-US" b="0" dirty="0"/>
              <a:t> architectures: </a:t>
            </a:r>
          </a:p>
          <a:p>
            <a:pPr lvl="1"/>
            <a:r>
              <a:rPr lang="en-US" dirty="0"/>
              <a:t>Convolutional Layer</a:t>
            </a:r>
          </a:p>
          <a:p>
            <a:pPr lvl="1"/>
            <a:r>
              <a:rPr lang="en-US" dirty="0"/>
              <a:t>Rectified Linear Activation Layer</a:t>
            </a:r>
          </a:p>
          <a:p>
            <a:pPr lvl="1"/>
            <a:r>
              <a:rPr lang="en-US" dirty="0"/>
              <a:t>Pooling Layer</a:t>
            </a:r>
          </a:p>
          <a:p>
            <a:pPr lvl="1"/>
            <a:r>
              <a:rPr lang="en-US" dirty="0"/>
              <a:t>Fully-Connected Layer (exactly as seen in regular Neural Networks).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D20A28-7D9E-464E-B7DF-3623DBC02B2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6978517" y="348761"/>
            <a:ext cx="5029200" cy="2437765"/>
          </a:xfrm>
          <a:prstGeom prst="rect">
            <a:avLst/>
          </a:prstGeom>
        </p:spPr>
      </p:pic>
      <p:pic>
        <p:nvPicPr>
          <p:cNvPr id="7" name="Picture 6" descr="Deep_Neural_Network">
            <a:extLst>
              <a:ext uri="{FF2B5EF4-FFF2-40B4-BE49-F238E27FC236}">
                <a16:creationId xmlns:a16="http://schemas.microsoft.com/office/drawing/2014/main" id="{F945492A-F205-4E58-85AC-279A97094106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1306" y="3476454"/>
            <a:ext cx="3504565" cy="2106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8CBBC-B2E8-4284-BE1D-2C4B91A1A0D5}"/>
              </a:ext>
            </a:extLst>
          </p:cNvPr>
          <p:cNvPicPr/>
          <p:nvPr/>
        </p:nvPicPr>
        <p:blipFill rotWithShape="1">
          <a:blip r:embed="rId4"/>
          <a:srcRect l="29924" t="52641" r="53409" b="11397"/>
          <a:stretch/>
        </p:blipFill>
        <p:spPr bwMode="auto">
          <a:xfrm>
            <a:off x="10568203" y="3296435"/>
            <a:ext cx="1304925" cy="306895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621776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Thesis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77217"/>
            <a:ext cx="10515600" cy="4698268"/>
          </a:xfrm>
        </p:spPr>
        <p:txBody>
          <a:bodyPr>
            <a:normAutofit fontScale="92500"/>
          </a:bodyPr>
          <a:lstStyle/>
          <a:p>
            <a:r>
              <a:rPr lang="en-US" dirty="0"/>
              <a:t>Implementation of Deep Convolutional Neural Networks is normally done by Computer Scientists using GPUs on Desktop or Laptop Computers. </a:t>
            </a:r>
          </a:p>
          <a:p>
            <a:r>
              <a:rPr lang="en-US" dirty="0"/>
              <a:t>FPGA implementation of Deep Convolutional Neural Networks would allow for smaller embedded solutions to be designed which would consume less power than GPU solutions. </a:t>
            </a:r>
          </a:p>
          <a:p>
            <a:r>
              <a:rPr lang="en-US" dirty="0"/>
              <a:t>Allowing an FPGA implementation of Deep CNNs to be programmed by software and use known Deep Learning Architectures would allow for the faster system development . </a:t>
            </a:r>
          </a:p>
          <a:p>
            <a:r>
              <a:rPr lang="en-US" dirty="0"/>
              <a:t>This work efforts to design and develop a scalable, reusable, and user-friendly FPGA implementation of Convolutional Neural Networks for Image Classification tasks. </a:t>
            </a:r>
          </a:p>
          <a:p>
            <a:r>
              <a:rPr lang="en-US" dirty="0"/>
              <a:t>Allowing the This design would cater to the smaller more inexpensive Embedded Designs which have strict power and computation constraints.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219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7750" y="947738"/>
            <a:ext cx="10299700" cy="2852737"/>
          </a:xfrm>
        </p:spPr>
        <p:txBody>
          <a:bodyPr/>
          <a:lstStyle/>
          <a:p>
            <a:r>
              <a:rPr lang="en-US" dirty="0"/>
              <a:t>Implementation Concept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7750" y="3800475"/>
            <a:ext cx="10299700" cy="1500187"/>
          </a:xfrm>
        </p:spPr>
        <p:txBody>
          <a:bodyPr/>
          <a:lstStyle/>
          <a:p>
            <a:r>
              <a:rPr lang="en-US" dirty="0"/>
              <a:t>Convolutional Neural Network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A07FDE-CF23-4DF4-993F-F0A8407421B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928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Convolution/Affine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030F63-0F70-4CAB-A6F1-70D826555D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9110" y="0"/>
            <a:ext cx="3212889" cy="2604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3A875-EBCF-4A95-9184-33BEF624ED3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6577"/>
          <a:stretch/>
        </p:blipFill>
        <p:spPr>
          <a:xfrm>
            <a:off x="246185" y="1111170"/>
            <a:ext cx="2321755" cy="39585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2A82E2E-7FE8-49C7-AA3A-68FF98AAD5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7300"/>
          <a:stretch/>
        </p:blipFill>
        <p:spPr>
          <a:xfrm>
            <a:off x="2754432" y="1111169"/>
            <a:ext cx="2321755" cy="395854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9251501-9B6B-4A1D-9837-4651D4383D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498" b="80534"/>
          <a:stretch/>
        </p:blipFill>
        <p:spPr>
          <a:xfrm>
            <a:off x="563880" y="5232873"/>
            <a:ext cx="977912" cy="7705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4CA8C2-3456-449F-8280-77C2157B5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390" b="80121"/>
          <a:stretch/>
        </p:blipFill>
        <p:spPr>
          <a:xfrm>
            <a:off x="2911901" y="5232873"/>
            <a:ext cx="996134" cy="786927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0539B29E-299E-4CC5-99BC-E6453446D2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73084" y="2901400"/>
            <a:ext cx="6918916" cy="3956600"/>
          </a:xfrm>
          <a:solidFill>
            <a:schemeClr val="bg1"/>
          </a:solidFill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1200" dirty="0">
                <a:ea typeface="Times New Roman" panose="02020603050405020304" pitchFamily="18" charset="0"/>
              </a:rPr>
              <a:t>Involves applying a weight filter kernel to an input image to generate an output volume</a:t>
            </a:r>
          </a:p>
          <a:p>
            <a:pPr algn="just">
              <a:lnSpc>
                <a:spcPct val="200000"/>
              </a:lnSpc>
            </a:pPr>
            <a:r>
              <a:rPr lang="en-US" sz="1200" dirty="0">
                <a:ea typeface="Times New Roman" panose="02020603050405020304" pitchFamily="18" charset="0"/>
              </a:rPr>
              <a:t> Kernels filter the image for certain features</a:t>
            </a:r>
          </a:p>
          <a:p>
            <a:pPr algn="just">
              <a:lnSpc>
                <a:spcPct val="200000"/>
              </a:lnSpc>
            </a:pPr>
            <a:r>
              <a:rPr lang="en-US" sz="1200" dirty="0"/>
              <a:t>Example, 3x3 filter weight kernel</a:t>
            </a:r>
          </a:p>
          <a:p>
            <a:pPr lvl="1" algn="just">
              <a:lnSpc>
                <a:spcPct val="200000"/>
              </a:lnSpc>
            </a:pPr>
            <a:r>
              <a:rPr lang="en-US" sz="1100" dirty="0"/>
              <a:t>9 filter weight values </a:t>
            </a:r>
          </a:p>
          <a:p>
            <a:pPr lvl="1" algn="just">
              <a:lnSpc>
                <a:spcPct val="200000"/>
              </a:lnSpc>
            </a:pPr>
            <a:r>
              <a:rPr lang="en-US" sz="1100" dirty="0"/>
              <a:t>9 image data values</a:t>
            </a:r>
          </a:p>
          <a:p>
            <a:pPr lvl="1" algn="just">
              <a:lnSpc>
                <a:spcPct val="200000"/>
              </a:lnSpc>
            </a:pPr>
            <a:r>
              <a:rPr lang="en-US" sz="1100" dirty="0"/>
              <a:t>generate 9 products.  </a:t>
            </a:r>
          </a:p>
          <a:p>
            <a:pPr lvl="1" algn="just">
              <a:lnSpc>
                <a:spcPct val="200000"/>
              </a:lnSpc>
            </a:pPr>
            <a:r>
              <a:rPr lang="en-US" sz="1100" dirty="0"/>
              <a:t>9 products are then summed  </a:t>
            </a:r>
          </a:p>
          <a:p>
            <a:pPr algn="just">
              <a:lnSpc>
                <a:spcPct val="200000"/>
              </a:lnSpc>
            </a:pPr>
            <a:r>
              <a:rPr lang="en-US" sz="1200" dirty="0"/>
              <a:t>This is done for each channel/color of the input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3AAB45F-7F97-49DB-8B50-894484EB124B}"/>
                  </a:ext>
                </a:extLst>
              </p:cNvPr>
              <p:cNvSpPr/>
              <p:nvPr/>
            </p:nvSpPr>
            <p:spPr>
              <a:xfrm>
                <a:off x="5385974" y="1026624"/>
                <a:ext cx="3212889" cy="825675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400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  <m:sup/>
                            <m:e>
                              <m:d>
                                <m:dPr>
                                  <m:begChr m:val=""/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d>
                                    <m:dPr>
                                      <m:ctrlP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  <m:r>
                                        <a:rPr lang="en-US" sz="1400" i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40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sz="140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3AAB45F-7F97-49DB-8B50-894484EB12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74" y="1026624"/>
                <a:ext cx="3212889" cy="825675"/>
              </a:xfrm>
              <a:prstGeom prst="rect">
                <a:avLst/>
              </a:prstGeom>
              <a:blipFill>
                <a:blip r:embed="rId5"/>
                <a:stretch>
                  <a:fillRect t="-58696" r="-10208" b="-121014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97D209-98E7-4A98-86BD-4180871E93CB}"/>
                  </a:ext>
                </a:extLst>
              </p:cNvPr>
              <p:cNvSpPr/>
              <p:nvPr/>
            </p:nvSpPr>
            <p:spPr>
              <a:xfrm>
                <a:off x="5385974" y="1879797"/>
                <a:ext cx="3212889" cy="99976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 smtClean="0">
                          <a:latin typeface="Cambria Math"/>
                        </a:rPr>
                        <m:t>𝑆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𝑖</m:t>
                          </m:r>
                          <m:r>
                            <a:rPr lang="en-US" sz="1400" i="1">
                              <a:latin typeface="Cambria Math"/>
                            </a:rPr>
                            <m:t>,</m:t>
                          </m:r>
                          <m:r>
                            <a:rPr lang="en-US" sz="1400" i="1">
                              <a:latin typeface="Cambria Math"/>
                            </a:rPr>
                            <m:t>𝑗</m:t>
                          </m:r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𝐼</m:t>
                          </m:r>
                          <m:r>
                            <a:rPr lang="en-US" sz="1400" i="1">
                              <a:latin typeface="Cambria Math"/>
                            </a:rPr>
                            <m:t>∗</m:t>
                          </m:r>
                          <m:r>
                            <a:rPr lang="en-US" sz="1400" i="1">
                              <a:latin typeface="Cambria Math"/>
                            </a:rPr>
                            <m:t>𝐾</m:t>
                          </m:r>
                        </m:e>
                      </m:d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𝑖</m:t>
                          </m:r>
                          <m:r>
                            <a:rPr lang="en-US" sz="1400" i="1">
                              <a:latin typeface="Cambria Math"/>
                            </a:rPr>
                            <m:t>,</m:t>
                          </m:r>
                          <m:r>
                            <a:rPr lang="en-US" sz="1400" i="1">
                              <a:latin typeface="Cambria Math"/>
                            </a:rPr>
                            <m:t>𝑗</m:t>
                          </m:r>
                        </m:e>
                      </m:d>
                    </m:oMath>
                  </m:oMathPara>
                </a14:m>
                <a:endParaRPr lang="en-US" sz="14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𝑆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1400" i="1">
                              <a:latin typeface="Cambria Math"/>
                            </a:rPr>
                            <m:t>𝑚</m:t>
                          </m:r>
                        </m:sub>
                        <m:sup/>
                        <m:e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𝑛</m:t>
                              </m:r>
                            </m:sub>
                            <m:sup/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𝐼</m:t>
                              </m:r>
                              <m:d>
                                <m:dPr>
                                  <m:ctrlPr>
                                    <a:rPr lang="en-US" sz="1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𝑚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,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𝑖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sz="1400" i="1">
                                      <a:latin typeface="Cambria Math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sz="1400" i="1">
                                  <a:latin typeface="Cambria Math"/>
                                </a:rPr>
                                <m:t>𝐾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,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𝑛</m:t>
                              </m:r>
                              <m:r>
                                <a:rPr lang="en-US" sz="1400" i="1">
                                  <a:latin typeface="Cambria Math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1400" dirty="0"/>
              </a:p>
              <a:p>
                <a:endParaRPr lang="en-US" sz="11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F197D209-98E7-4A98-86BD-4180871E93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974" y="1879797"/>
                <a:ext cx="3212889" cy="999761"/>
              </a:xfrm>
              <a:prstGeom prst="rect">
                <a:avLst/>
              </a:prstGeom>
              <a:blipFill>
                <a:blip r:embed="rId6"/>
                <a:stretch>
                  <a:fillRect t="-48795" b="-83735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86372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A9AABF1-D81B-47A2-B111-F67AC8DC23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880" y="3723921"/>
            <a:ext cx="3881120" cy="31340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Convolution / Affine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84B90D-67F1-44FB-B6FC-FB6791F1CE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20" y="1016306"/>
            <a:ext cx="2570480" cy="2753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9C56E4-3519-4BB1-920A-239141F43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4180" y="1189991"/>
            <a:ext cx="3374390" cy="2106341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B6534A9-AB48-4EE8-AF73-6F185C76A5C9}"/>
              </a:ext>
            </a:extLst>
          </p:cNvPr>
          <p:cNvCxnSpPr>
            <a:cxnSpLocks/>
          </p:cNvCxnSpPr>
          <p:nvPr/>
        </p:nvCxnSpPr>
        <p:spPr>
          <a:xfrm flipH="1" flipV="1">
            <a:off x="2331724" y="2232178"/>
            <a:ext cx="1017904" cy="87678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05E93C-3863-4195-A8B3-B6DDEC9C4551}"/>
              </a:ext>
            </a:extLst>
          </p:cNvPr>
          <p:cNvCxnSpPr>
            <a:cxnSpLocks/>
          </p:cNvCxnSpPr>
          <p:nvPr/>
        </p:nvCxnSpPr>
        <p:spPr>
          <a:xfrm flipH="1">
            <a:off x="2331723" y="1362547"/>
            <a:ext cx="1017905" cy="73429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CBC86AB8-4292-4D80-9F33-465F6A1421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507" y="1171339"/>
            <a:ext cx="2844799" cy="2426729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1F9756E-5AB6-4B21-97F0-9E450CC4AF79}"/>
              </a:ext>
            </a:extLst>
          </p:cNvPr>
          <p:cNvCxnSpPr>
            <a:cxnSpLocks/>
          </p:cNvCxnSpPr>
          <p:nvPr/>
        </p:nvCxnSpPr>
        <p:spPr>
          <a:xfrm flipH="1" flipV="1">
            <a:off x="5718494" y="2115246"/>
            <a:ext cx="1230946" cy="13482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A4B82F-7891-4BBB-85D7-74D3A2474688}"/>
              </a:ext>
            </a:extLst>
          </p:cNvPr>
          <p:cNvCxnSpPr>
            <a:cxnSpLocks/>
          </p:cNvCxnSpPr>
          <p:nvPr/>
        </p:nvCxnSpPr>
        <p:spPr>
          <a:xfrm flipH="1">
            <a:off x="5750245" y="1280737"/>
            <a:ext cx="1240788" cy="32333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EFE245E-4A51-4341-AC41-FA8984FCDB11}"/>
              </a:ext>
            </a:extLst>
          </p:cNvPr>
          <p:cNvCxnSpPr>
            <a:cxnSpLocks/>
          </p:cNvCxnSpPr>
          <p:nvPr/>
        </p:nvCxnSpPr>
        <p:spPr>
          <a:xfrm flipH="1" flipV="1">
            <a:off x="8184518" y="3296332"/>
            <a:ext cx="421002" cy="676228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B80EC50-3503-4E10-A77A-1119CDAA6FD5}"/>
              </a:ext>
            </a:extLst>
          </p:cNvPr>
          <p:cNvCxnSpPr>
            <a:cxnSpLocks/>
          </p:cNvCxnSpPr>
          <p:nvPr/>
        </p:nvCxnSpPr>
        <p:spPr>
          <a:xfrm flipH="1" flipV="1">
            <a:off x="8845237" y="3134079"/>
            <a:ext cx="3036251" cy="6355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B9DDF46-EBF1-479C-92B1-3F323DDBC0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754" y="3838403"/>
            <a:ext cx="7948274" cy="3019597"/>
          </a:xfrm>
        </p:spPr>
        <p:txBody>
          <a:bodyPr>
            <a:noAutofit/>
          </a:bodyPr>
          <a:lstStyle/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The heart of this design is the Channel Unit which involves FIFO buffers and glue logic 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This design utilizes heavily the available DSP resources on the FGPA chip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The number of available DSPs dictates the maximum number of Channel Units instantiated into the design</a:t>
            </a:r>
          </a:p>
          <a:p>
            <a:pPr algn="just">
              <a:lnSpc>
                <a:spcPct val="200000"/>
              </a:lnSpc>
            </a:pPr>
            <a:r>
              <a:rPr lang="en-US" sz="1400" dirty="0">
                <a:ea typeface="Times New Roman" panose="02020603050405020304" pitchFamily="18" charset="0"/>
              </a:rPr>
              <a:t>The height of the weight filter kernel will dictate the number of input volume channels that can be operated on at any given time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81763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63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Convolution / Affine Layer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562848" y="6332454"/>
            <a:ext cx="495300" cy="365125"/>
          </a:xfrm>
        </p:spPr>
        <p:txBody>
          <a:bodyPr/>
          <a:lstStyle/>
          <a:p>
            <a:fld id="{89A07FDE-CF23-4DF4-993F-F0A8407421BC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2703D14-74DF-4B1E-A209-88EAAE7C9B44}"/>
              </a:ext>
            </a:extLst>
          </p:cNvPr>
          <p:cNvPicPr/>
          <p:nvPr/>
        </p:nvPicPr>
        <p:blipFill rotWithShape="1">
          <a:blip r:embed="rId2"/>
          <a:srcRect l="2112" r="4662"/>
          <a:stretch/>
        </p:blipFill>
        <p:spPr>
          <a:xfrm>
            <a:off x="0" y="1130301"/>
            <a:ext cx="3860800" cy="28038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9152B5A-6C20-4729-9C9D-5BB9FB145A0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996848" y="1130301"/>
            <a:ext cx="4023281" cy="266223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0592D2B-B2A8-4E3A-841D-7422B46E2EC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56177" y="1264127"/>
            <a:ext cx="3933614" cy="2520634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5E7F6F-E767-431F-AF54-175472D8DC1A}"/>
              </a:ext>
            </a:extLst>
          </p:cNvPr>
          <p:cNvCxnSpPr>
            <a:cxnSpLocks/>
          </p:cNvCxnSpPr>
          <p:nvPr/>
        </p:nvCxnSpPr>
        <p:spPr>
          <a:xfrm flipV="1">
            <a:off x="3996848" y="1264127"/>
            <a:ext cx="0" cy="48437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3B20289-BEE3-475A-9220-8796719AC51C}"/>
              </a:ext>
            </a:extLst>
          </p:cNvPr>
          <p:cNvCxnSpPr>
            <a:cxnSpLocks/>
          </p:cNvCxnSpPr>
          <p:nvPr/>
        </p:nvCxnSpPr>
        <p:spPr>
          <a:xfrm flipV="1">
            <a:off x="8034257" y="1264127"/>
            <a:ext cx="0" cy="4843778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3857EDE-3170-4294-A630-E560CC0D1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3769522"/>
            <a:ext cx="3860800" cy="2917027"/>
          </a:xfrm>
        </p:spPr>
        <p:txBody>
          <a:bodyPr>
            <a:normAutofit fontScale="55000" lnSpcReduction="20000"/>
          </a:bodyPr>
          <a:lstStyle/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Controller loads full rows input and weight data into the Channel Unit FIFOs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For Convolutional Layers with padding the input data will have top, bottom, right, and left boarders with zero value data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913FE11-D671-42BB-9A46-81CF44382DC4}"/>
              </a:ext>
            </a:extLst>
          </p:cNvPr>
          <p:cNvSpPr txBox="1">
            <a:spLocks/>
          </p:cNvSpPr>
          <p:nvPr/>
        </p:nvSpPr>
        <p:spPr>
          <a:xfrm>
            <a:off x="4086225" y="3784761"/>
            <a:ext cx="3838576" cy="3006564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Once loaded, the first Kernel is read out and held in registers in the Weight Router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Row data in the Volume FIFOs are read out according to stride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Input data and Weight data are sent DSP48 multiplier block and written back into the FIFOs</a:t>
            </a:r>
            <a:endParaRPr lang="en-US" dirty="0"/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F8D55C1-59E1-437A-B8AB-06E5B7550E87}"/>
              </a:ext>
            </a:extLst>
          </p:cNvPr>
          <p:cNvSpPr txBox="1">
            <a:spLocks/>
          </p:cNvSpPr>
          <p:nvPr/>
        </p:nvSpPr>
        <p:spPr>
          <a:xfrm>
            <a:off x="8100060" y="3756424"/>
            <a:ext cx="4091940" cy="31015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1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Once current rows are processed, the vertical stride operation for Convolution begins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Routers read out its FIFOs data and send the data to the Mux of the Channel Unit neighboring it</a:t>
            </a:r>
          </a:p>
          <a:p>
            <a:pPr algn="just">
              <a:lnSpc>
                <a:spcPct val="200000"/>
              </a:lnSpc>
            </a:pPr>
            <a:r>
              <a:rPr lang="en-US" dirty="0">
                <a:ea typeface="Times New Roman" panose="02020603050405020304" pitchFamily="18" charset="0"/>
              </a:rPr>
              <a:t>For the Affine operation, the design moves on</a:t>
            </a:r>
          </a:p>
          <a:p>
            <a:pPr marL="457200" lvl="1" indent="0" algn="just">
              <a:lnSpc>
                <a:spcPct val="200000"/>
              </a:lnSpc>
              <a:buNone/>
            </a:pPr>
            <a:endParaRPr lang="en-US" b="1" dirty="0"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319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 Branded Template 2018" id="{D971C9CA-933F-4E1D-8CE0-BF1A318D35A7}" vid="{C696FE7C-F510-48F2-A458-75E0A8E19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powerpoint-branded-template-2018</Template>
  <TotalTime>3767</TotalTime>
  <Words>2597</Words>
  <Application>Microsoft Office PowerPoint</Application>
  <PresentationFormat>Widescreen</PresentationFormat>
  <Paragraphs>769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Cambria Math</vt:lpstr>
      <vt:lpstr>Rockwell</vt:lpstr>
      <vt:lpstr>Times New Roman</vt:lpstr>
      <vt:lpstr>Office Theme</vt:lpstr>
      <vt:lpstr>IMPLEMENTATION OF CONVOLUTIONAL NEURAL NETWORKS IN FPGA FOR IMAGE CLASSIFICATION</vt:lpstr>
      <vt:lpstr>Background Info</vt:lpstr>
      <vt:lpstr>Machine Learning</vt:lpstr>
      <vt:lpstr>Deep Learning</vt:lpstr>
      <vt:lpstr>Thesis </vt:lpstr>
      <vt:lpstr>Implementation Concept</vt:lpstr>
      <vt:lpstr>Convolution/Affine Layer</vt:lpstr>
      <vt:lpstr>Convolution / Affine Layer</vt:lpstr>
      <vt:lpstr>Convolution / Affine Layer</vt:lpstr>
      <vt:lpstr>Convolution / Affine Layer</vt:lpstr>
      <vt:lpstr>Convolution / Affine Layer</vt:lpstr>
      <vt:lpstr>Max Pooling Layer</vt:lpstr>
      <vt:lpstr>Softmax Layer</vt:lpstr>
      <vt:lpstr>Trained Model</vt:lpstr>
      <vt:lpstr>Trained Model</vt:lpstr>
      <vt:lpstr>Results</vt:lpstr>
      <vt:lpstr>Synthesized &amp; Implemented  Design </vt:lpstr>
      <vt:lpstr>PowerPoint Presentation</vt:lpstr>
      <vt:lpstr>Floating-Point Operations (FLOP)</vt:lpstr>
      <vt:lpstr>Memory Transactions</vt:lpstr>
      <vt:lpstr>Sim and Hardware Performance</vt:lpstr>
      <vt:lpstr>Output Results</vt:lpstr>
      <vt:lpstr>Output Results</vt:lpstr>
      <vt:lpstr>Output Results</vt:lpstr>
      <vt:lpstr>Output Results</vt:lpstr>
      <vt:lpstr>Output Results</vt:lpstr>
      <vt:lpstr>Output Results</vt:lpstr>
      <vt:lpstr>Output Results</vt:lpstr>
      <vt:lpstr>Output Results</vt:lpstr>
      <vt:lpstr>Output Results</vt:lpstr>
      <vt:lpstr>Output Results</vt:lpstr>
      <vt:lpstr>Output Results</vt:lpstr>
      <vt:lpstr>Performance Breakdown</vt:lpstr>
      <vt:lpstr>Hardware Breakdown</vt:lpstr>
      <vt:lpstr>Simulation Breakdown</vt:lpstr>
      <vt:lpstr>Performance Comparison</vt:lpstr>
      <vt:lpstr>Methods of Improvement</vt:lpstr>
      <vt:lpstr>Conclusions</vt:lpstr>
      <vt:lpstr>Conclusions</vt:lpstr>
    </vt:vector>
  </TitlesOfParts>
  <Company>Cal Poly Pomona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is Rockwell 48 pt</dc:title>
  <dc:creator>Mark Espinosa</dc:creator>
  <cp:lastModifiedBy>Mark Espinosa</cp:lastModifiedBy>
  <cp:revision>70</cp:revision>
  <dcterms:created xsi:type="dcterms:W3CDTF">2019-05-07T04:39:05Z</dcterms:created>
  <dcterms:modified xsi:type="dcterms:W3CDTF">2019-05-17T09:42:34Z</dcterms:modified>
</cp:coreProperties>
</file>